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handoutMasterIdLst>
    <p:handoutMasterId r:id="rId39"/>
  </p:handoutMasterIdLst>
  <p:sldIdLst>
    <p:sldId id="286" r:id="rId2"/>
    <p:sldId id="298" r:id="rId3"/>
    <p:sldId id="299" r:id="rId4"/>
    <p:sldId id="300" r:id="rId5"/>
    <p:sldId id="301" r:id="rId6"/>
    <p:sldId id="302" r:id="rId7"/>
    <p:sldId id="303" r:id="rId8"/>
    <p:sldId id="304" r:id="rId9"/>
    <p:sldId id="305" r:id="rId10"/>
    <p:sldId id="306" r:id="rId11"/>
    <p:sldId id="307" r:id="rId12"/>
    <p:sldId id="308" r:id="rId13"/>
    <p:sldId id="309" r:id="rId14"/>
    <p:sldId id="310" r:id="rId15"/>
    <p:sldId id="311" r:id="rId16"/>
    <p:sldId id="312" r:id="rId17"/>
    <p:sldId id="313" r:id="rId18"/>
    <p:sldId id="314" r:id="rId19"/>
    <p:sldId id="315" r:id="rId20"/>
    <p:sldId id="316" r:id="rId21"/>
    <p:sldId id="317" r:id="rId22"/>
    <p:sldId id="318" r:id="rId23"/>
    <p:sldId id="319" r:id="rId24"/>
    <p:sldId id="320" r:id="rId25"/>
    <p:sldId id="321" r:id="rId26"/>
    <p:sldId id="322" r:id="rId27"/>
    <p:sldId id="323" r:id="rId28"/>
    <p:sldId id="324" r:id="rId29"/>
    <p:sldId id="325" r:id="rId30"/>
    <p:sldId id="326" r:id="rId31"/>
    <p:sldId id="327" r:id="rId32"/>
    <p:sldId id="328" r:id="rId33"/>
    <p:sldId id="329" r:id="rId34"/>
    <p:sldId id="330" r:id="rId35"/>
    <p:sldId id="331" r:id="rId36"/>
    <p:sldId id="332" r:id="rId3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00"/>
    <a:srgbClr val="008000"/>
    <a:srgbClr val="009900"/>
    <a:srgbClr val="0000FF"/>
    <a:srgbClr val="9030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98" autoAdjust="0"/>
    <p:restoredTop sz="94660"/>
  </p:normalViewPr>
  <p:slideViewPr>
    <p:cSldViewPr>
      <p:cViewPr varScale="1">
        <p:scale>
          <a:sx n="86" d="100"/>
          <a:sy n="86" d="100"/>
        </p:scale>
        <p:origin x="117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75E2B3E-0B64-46BD-A009-2398B8574985}" type="datetimeFigureOut">
              <a:rPr lang="nl-NL" smtClean="0"/>
              <a:pPr/>
              <a:t>18-9-2017</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5B32BC0-6F90-49FA-9978-05D204787621}" type="slidenum">
              <a:rPr lang="nl-NL" smtClean="0"/>
              <a:pPr/>
              <a:t>‹nr.›</a:t>
            </a:fld>
            <a:endParaRPr lang="nl-NL"/>
          </a:p>
        </p:txBody>
      </p:sp>
    </p:spTree>
    <p:extLst>
      <p:ext uri="{BB962C8B-B14F-4D97-AF65-F5344CB8AC3E}">
        <p14:creationId xmlns:p14="http://schemas.microsoft.com/office/powerpoint/2010/main" val="13682762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10C993-308E-4BF7-82C8-AA51DB0D0459}" type="datetimeFigureOut">
              <a:rPr lang="nl-NL" smtClean="0"/>
              <a:pPr/>
              <a:t>18-9-2017</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3B8A20-48B7-414D-B36B-703E0A6350CF}" type="slidenum">
              <a:rPr lang="nl-NL" smtClean="0"/>
              <a:pPr/>
              <a:t>‹nr.›</a:t>
            </a:fld>
            <a:endParaRPr lang="nl-NL"/>
          </a:p>
        </p:txBody>
      </p:sp>
    </p:spTree>
    <p:extLst>
      <p:ext uri="{BB962C8B-B14F-4D97-AF65-F5344CB8AC3E}">
        <p14:creationId xmlns:p14="http://schemas.microsoft.com/office/powerpoint/2010/main" val="1739028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8638F0FA-503B-447F-A02E-6BF1D880434F}" type="datetimeFigureOut">
              <a:rPr lang="nl-NL" smtClean="0"/>
              <a:pPr/>
              <a:t>18-9-2017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EE7185-A582-4542-8FF0-969B3F80C0A5}" type="slidenum">
              <a:rPr lang="nl-NL" smtClean="0"/>
              <a:pPr/>
              <a:t>‹nr.›</a:t>
            </a:fld>
            <a:endParaRPr lang="nl-NL"/>
          </a:p>
        </p:txBody>
      </p:sp>
    </p:spTree>
    <p:extLst>
      <p:ext uri="{BB962C8B-B14F-4D97-AF65-F5344CB8AC3E}">
        <p14:creationId xmlns:p14="http://schemas.microsoft.com/office/powerpoint/2010/main" val="4147168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8638F0FA-503B-447F-A02E-6BF1D880434F}" type="datetimeFigureOut">
              <a:rPr lang="nl-NL" smtClean="0"/>
              <a:pPr/>
              <a:t>18-9-2017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EE7185-A582-4542-8FF0-969B3F80C0A5}" type="slidenum">
              <a:rPr lang="nl-NL" smtClean="0"/>
              <a:pPr/>
              <a:t>‹nr.›</a:t>
            </a:fld>
            <a:endParaRPr lang="nl-NL"/>
          </a:p>
        </p:txBody>
      </p:sp>
    </p:spTree>
    <p:extLst>
      <p:ext uri="{BB962C8B-B14F-4D97-AF65-F5344CB8AC3E}">
        <p14:creationId xmlns:p14="http://schemas.microsoft.com/office/powerpoint/2010/main" val="2024750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8638F0FA-503B-447F-A02E-6BF1D880434F}" type="datetimeFigureOut">
              <a:rPr lang="nl-NL" smtClean="0"/>
              <a:pPr/>
              <a:t>18-9-2017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EE7185-A582-4542-8FF0-969B3F80C0A5}" type="slidenum">
              <a:rPr lang="nl-NL" smtClean="0"/>
              <a:pPr/>
              <a:t>‹nr.›</a:t>
            </a:fld>
            <a:endParaRPr lang="nl-N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351959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8638F0FA-503B-447F-A02E-6BF1D880434F}" type="datetimeFigureOut">
              <a:rPr lang="nl-NL" smtClean="0"/>
              <a:pPr/>
              <a:t>18-9-2017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EE7185-A582-4542-8FF0-969B3F80C0A5}" type="slidenum">
              <a:rPr lang="nl-NL" smtClean="0"/>
              <a:pPr/>
              <a:t>‹nr.›</a:t>
            </a:fld>
            <a:endParaRPr lang="nl-NL"/>
          </a:p>
        </p:txBody>
      </p:sp>
    </p:spTree>
    <p:extLst>
      <p:ext uri="{BB962C8B-B14F-4D97-AF65-F5344CB8AC3E}">
        <p14:creationId xmlns:p14="http://schemas.microsoft.com/office/powerpoint/2010/main" val="2348987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8638F0FA-503B-447F-A02E-6BF1D880434F}" type="datetimeFigureOut">
              <a:rPr lang="nl-NL" smtClean="0"/>
              <a:pPr/>
              <a:t>18-9-2017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EE7185-A582-4542-8FF0-969B3F80C0A5}" type="slidenum">
              <a:rPr lang="nl-NL" smtClean="0"/>
              <a:pPr/>
              <a:t>‹nr.›</a:t>
            </a:fld>
            <a:endParaRPr lang="nl-N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061930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8638F0FA-503B-447F-A02E-6BF1D880434F}" type="datetimeFigureOut">
              <a:rPr lang="nl-NL" smtClean="0"/>
              <a:pPr/>
              <a:t>18-9-2017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EE7185-A582-4542-8FF0-969B3F80C0A5}" type="slidenum">
              <a:rPr lang="nl-NL" smtClean="0"/>
              <a:pPr/>
              <a:t>‹nr.›</a:t>
            </a:fld>
            <a:endParaRPr lang="nl-NL"/>
          </a:p>
        </p:txBody>
      </p:sp>
    </p:spTree>
    <p:extLst>
      <p:ext uri="{BB962C8B-B14F-4D97-AF65-F5344CB8AC3E}">
        <p14:creationId xmlns:p14="http://schemas.microsoft.com/office/powerpoint/2010/main" val="28820178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638F0FA-503B-447F-A02E-6BF1D880434F}" type="datetimeFigureOut">
              <a:rPr lang="nl-NL" smtClean="0"/>
              <a:pPr/>
              <a:t>18-9-2017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EE7185-A582-4542-8FF0-969B3F80C0A5}" type="slidenum">
              <a:rPr lang="nl-NL" smtClean="0"/>
              <a:pPr/>
              <a:t>‹nr.›</a:t>
            </a:fld>
            <a:endParaRPr lang="nl-NL"/>
          </a:p>
        </p:txBody>
      </p:sp>
    </p:spTree>
    <p:extLst>
      <p:ext uri="{BB962C8B-B14F-4D97-AF65-F5344CB8AC3E}">
        <p14:creationId xmlns:p14="http://schemas.microsoft.com/office/powerpoint/2010/main" val="19172232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638F0FA-503B-447F-A02E-6BF1D880434F}" type="datetimeFigureOut">
              <a:rPr lang="nl-NL" smtClean="0"/>
              <a:pPr/>
              <a:t>18-9-2017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EE7185-A582-4542-8FF0-969B3F80C0A5}" type="slidenum">
              <a:rPr lang="nl-NL" smtClean="0"/>
              <a:pPr/>
              <a:t>‹nr.›</a:t>
            </a:fld>
            <a:endParaRPr lang="nl-NL"/>
          </a:p>
        </p:txBody>
      </p:sp>
    </p:spTree>
    <p:extLst>
      <p:ext uri="{BB962C8B-B14F-4D97-AF65-F5344CB8AC3E}">
        <p14:creationId xmlns:p14="http://schemas.microsoft.com/office/powerpoint/2010/main" val="273505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638F0FA-503B-447F-A02E-6BF1D880434F}" type="datetimeFigureOut">
              <a:rPr lang="nl-NL" smtClean="0"/>
              <a:pPr/>
              <a:t>18-9-2017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EE7185-A582-4542-8FF0-969B3F80C0A5}" type="slidenum">
              <a:rPr lang="nl-NL" smtClean="0"/>
              <a:pPr/>
              <a:t>‹nr.›</a:t>
            </a:fld>
            <a:endParaRPr lang="nl-NL"/>
          </a:p>
        </p:txBody>
      </p:sp>
    </p:spTree>
    <p:extLst>
      <p:ext uri="{BB962C8B-B14F-4D97-AF65-F5344CB8AC3E}">
        <p14:creationId xmlns:p14="http://schemas.microsoft.com/office/powerpoint/2010/main" val="1186827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8638F0FA-503B-447F-A02E-6BF1D880434F}" type="datetimeFigureOut">
              <a:rPr lang="nl-NL" smtClean="0"/>
              <a:pPr/>
              <a:t>18-9-2017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3EE7185-A582-4542-8FF0-969B3F80C0A5}" type="slidenum">
              <a:rPr lang="nl-NL" smtClean="0"/>
              <a:pPr/>
              <a:t>‹nr.›</a:t>
            </a:fld>
            <a:endParaRPr lang="nl-NL"/>
          </a:p>
        </p:txBody>
      </p:sp>
    </p:spTree>
    <p:extLst>
      <p:ext uri="{BB962C8B-B14F-4D97-AF65-F5344CB8AC3E}">
        <p14:creationId xmlns:p14="http://schemas.microsoft.com/office/powerpoint/2010/main" val="1356742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8638F0FA-503B-447F-A02E-6BF1D880434F}" type="datetimeFigureOut">
              <a:rPr lang="nl-NL" smtClean="0"/>
              <a:pPr/>
              <a:t>18-9-2017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3EE7185-A582-4542-8FF0-969B3F80C0A5}" type="slidenum">
              <a:rPr lang="nl-NL" smtClean="0"/>
              <a:pPr/>
              <a:t>‹nr.›</a:t>
            </a:fld>
            <a:endParaRPr lang="nl-NL"/>
          </a:p>
        </p:txBody>
      </p:sp>
    </p:spTree>
    <p:extLst>
      <p:ext uri="{BB962C8B-B14F-4D97-AF65-F5344CB8AC3E}">
        <p14:creationId xmlns:p14="http://schemas.microsoft.com/office/powerpoint/2010/main" val="3226315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8638F0FA-503B-447F-A02E-6BF1D880434F}" type="datetimeFigureOut">
              <a:rPr lang="nl-NL" smtClean="0"/>
              <a:pPr/>
              <a:t>18-9-2017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C3EE7185-A582-4542-8FF0-969B3F80C0A5}" type="slidenum">
              <a:rPr lang="nl-NL" smtClean="0"/>
              <a:pPr/>
              <a:t>‹nr.›</a:t>
            </a:fld>
            <a:endParaRPr lang="nl-NL"/>
          </a:p>
        </p:txBody>
      </p:sp>
    </p:spTree>
    <p:extLst>
      <p:ext uri="{BB962C8B-B14F-4D97-AF65-F5344CB8AC3E}">
        <p14:creationId xmlns:p14="http://schemas.microsoft.com/office/powerpoint/2010/main" val="3825582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8638F0FA-503B-447F-A02E-6BF1D880434F}" type="datetimeFigureOut">
              <a:rPr lang="nl-NL" smtClean="0"/>
              <a:pPr/>
              <a:t>18-9-2017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C3EE7185-A582-4542-8FF0-969B3F80C0A5}" type="slidenum">
              <a:rPr lang="nl-NL" smtClean="0"/>
              <a:pPr/>
              <a:t>‹nr.›</a:t>
            </a:fld>
            <a:endParaRPr lang="nl-NL"/>
          </a:p>
        </p:txBody>
      </p:sp>
    </p:spTree>
    <p:extLst>
      <p:ext uri="{BB962C8B-B14F-4D97-AF65-F5344CB8AC3E}">
        <p14:creationId xmlns:p14="http://schemas.microsoft.com/office/powerpoint/2010/main" val="2105576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38F0FA-503B-447F-A02E-6BF1D880434F}" type="datetimeFigureOut">
              <a:rPr lang="nl-NL" smtClean="0"/>
              <a:pPr/>
              <a:t>18-9-2017</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C3EE7185-A582-4542-8FF0-969B3F80C0A5}" type="slidenum">
              <a:rPr lang="nl-NL" smtClean="0"/>
              <a:pPr/>
              <a:t>‹nr.›</a:t>
            </a:fld>
            <a:endParaRPr lang="nl-NL"/>
          </a:p>
        </p:txBody>
      </p:sp>
    </p:spTree>
    <p:extLst>
      <p:ext uri="{BB962C8B-B14F-4D97-AF65-F5344CB8AC3E}">
        <p14:creationId xmlns:p14="http://schemas.microsoft.com/office/powerpoint/2010/main" val="2940792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8638F0FA-503B-447F-A02E-6BF1D880434F}" type="datetimeFigureOut">
              <a:rPr lang="nl-NL" smtClean="0"/>
              <a:pPr/>
              <a:t>18-9-2017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3EE7185-A582-4542-8FF0-969B3F80C0A5}" type="slidenum">
              <a:rPr lang="nl-NL" smtClean="0"/>
              <a:pPr/>
              <a:t>‹nr.›</a:t>
            </a:fld>
            <a:endParaRPr lang="nl-NL"/>
          </a:p>
        </p:txBody>
      </p:sp>
    </p:spTree>
    <p:extLst>
      <p:ext uri="{BB962C8B-B14F-4D97-AF65-F5344CB8AC3E}">
        <p14:creationId xmlns:p14="http://schemas.microsoft.com/office/powerpoint/2010/main" val="560137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8638F0FA-503B-447F-A02E-6BF1D880434F}" type="datetimeFigureOut">
              <a:rPr lang="nl-NL" smtClean="0"/>
              <a:pPr/>
              <a:t>18-9-2017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3EE7185-A582-4542-8FF0-969B3F80C0A5}" type="slidenum">
              <a:rPr lang="nl-NL" smtClean="0"/>
              <a:pPr/>
              <a:t>‹nr.›</a:t>
            </a:fld>
            <a:endParaRPr lang="nl-NL"/>
          </a:p>
        </p:txBody>
      </p:sp>
    </p:spTree>
    <p:extLst>
      <p:ext uri="{BB962C8B-B14F-4D97-AF65-F5344CB8AC3E}">
        <p14:creationId xmlns:p14="http://schemas.microsoft.com/office/powerpoint/2010/main" val="3477692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38F0FA-503B-447F-A02E-6BF1D880434F}" type="datetimeFigureOut">
              <a:rPr lang="nl-NL" smtClean="0"/>
              <a:pPr/>
              <a:t>18-9-2017</a:t>
            </a:fld>
            <a:endParaRPr lang="nl-NL"/>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3EE7185-A582-4542-8FF0-969B3F80C0A5}" type="slidenum">
              <a:rPr lang="nl-NL" smtClean="0"/>
              <a:pPr/>
              <a:t>‹nr.›</a:t>
            </a:fld>
            <a:endParaRPr lang="nl-NL"/>
          </a:p>
        </p:txBody>
      </p:sp>
    </p:spTree>
    <p:extLst>
      <p:ext uri="{BB962C8B-B14F-4D97-AF65-F5344CB8AC3E}">
        <p14:creationId xmlns:p14="http://schemas.microsoft.com/office/powerpoint/2010/main" val="10904377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GroeneWelle_corporate_CMYK.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91189" y="26166"/>
            <a:ext cx="2985158" cy="1089239"/>
          </a:xfrm>
          <a:prstGeom prst="rect">
            <a:avLst/>
          </a:prstGeom>
        </p:spPr>
      </p:pic>
      <p:sp>
        <p:nvSpPr>
          <p:cNvPr id="4" name="Titel 3"/>
          <p:cNvSpPr>
            <a:spLocks noGrp="1"/>
          </p:cNvSpPr>
          <p:nvPr>
            <p:ph type="ctrTitle"/>
          </p:nvPr>
        </p:nvSpPr>
        <p:spPr>
          <a:xfrm>
            <a:off x="991189" y="4365104"/>
            <a:ext cx="7325437" cy="1646302"/>
          </a:xfrm>
        </p:spPr>
        <p:txBody>
          <a:bodyPr/>
          <a:lstStyle/>
          <a:p>
            <a:pPr algn="l"/>
            <a:r>
              <a:rPr lang="nl-NL" sz="4400" dirty="0" smtClean="0"/>
              <a:t>Periode 7: Waterbeheer</a:t>
            </a:r>
            <a:br>
              <a:rPr lang="nl-NL" sz="4400" dirty="0" smtClean="0"/>
            </a:br>
            <a:r>
              <a:rPr lang="nl-NL" sz="4400" dirty="0"/>
              <a:t/>
            </a:r>
            <a:br>
              <a:rPr lang="nl-NL" sz="4400" dirty="0"/>
            </a:br>
            <a:r>
              <a:rPr lang="nl-NL" sz="4400" dirty="0" smtClean="0"/>
              <a:t>Stedelijk water: </a:t>
            </a:r>
            <a:br>
              <a:rPr lang="nl-NL" sz="4400" dirty="0" smtClean="0"/>
            </a:br>
            <a:r>
              <a:rPr lang="nl-NL" sz="4400" dirty="0"/>
              <a:t/>
            </a:r>
            <a:br>
              <a:rPr lang="nl-NL" sz="4400" dirty="0"/>
            </a:br>
            <a:r>
              <a:rPr lang="nl-NL" sz="4400" dirty="0" smtClean="0"/>
              <a:t>wet- en regelgeving waterkwantiteitsbeheer</a:t>
            </a:r>
            <a:endParaRPr lang="nl-NL" sz="4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lstStyle/>
          <a:p>
            <a:r>
              <a:rPr lang="nl-NL" altLang="nl-NL" sz="3000" smtClean="0"/>
              <a:t>Waterschapswet</a:t>
            </a:r>
          </a:p>
        </p:txBody>
      </p:sp>
      <p:sp>
        <p:nvSpPr>
          <p:cNvPr id="3" name="Tijdelijke aanduiding voor inhoud 2"/>
          <p:cNvSpPr>
            <a:spLocks noGrp="1"/>
          </p:cNvSpPr>
          <p:nvPr>
            <p:ph idx="1"/>
          </p:nvPr>
        </p:nvSpPr>
        <p:spPr>
          <a:xfrm>
            <a:off x="685800" y="1474788"/>
            <a:ext cx="7772400" cy="5383212"/>
          </a:xfrm>
        </p:spPr>
        <p:txBody>
          <a:bodyPr>
            <a:normAutofit fontScale="92500"/>
          </a:bodyPr>
          <a:lstStyle/>
          <a:p>
            <a:pPr marL="0" indent="0">
              <a:buFontTx/>
              <a:buNone/>
              <a:defRPr/>
            </a:pPr>
            <a:r>
              <a:rPr lang="nl-NL" sz="2000" dirty="0" smtClean="0"/>
              <a:t>De plicht tot afstemming van waterschappen met Provincies en Gemeenten is geregeld in artikel 3.8 van de </a:t>
            </a:r>
            <a:r>
              <a:rPr lang="nl-NL" sz="2000" dirty="0" err="1" smtClean="0"/>
              <a:t>waterwet</a:t>
            </a:r>
            <a:r>
              <a:rPr lang="nl-NL" sz="2000" dirty="0" smtClean="0"/>
              <a:t>. Daarbij wordt bijvoorbeeld afstemming over stedelijk afvalwater genoemd. In de praktijk is er afstemming op de volgende gebieden:</a:t>
            </a:r>
          </a:p>
          <a:p>
            <a:pPr>
              <a:defRPr/>
            </a:pPr>
            <a:r>
              <a:rPr lang="nl-NL" sz="2000" dirty="0" smtClean="0"/>
              <a:t>het vormgeven van de zorgplichten voor het hemelwater en grondwater;</a:t>
            </a:r>
          </a:p>
          <a:p>
            <a:pPr>
              <a:defRPr/>
            </a:pPr>
            <a:r>
              <a:rPr lang="nl-NL" sz="2000" dirty="0" smtClean="0"/>
              <a:t>het beheer van inname, inzameling en zuivering van afvalwater;</a:t>
            </a:r>
          </a:p>
          <a:p>
            <a:pPr>
              <a:defRPr/>
            </a:pPr>
            <a:r>
              <a:rPr lang="nl-NL" sz="2000" dirty="0" smtClean="0"/>
              <a:t>(planologische) medewerking van gemeenten bij het realiseren van wateropgaven of het rekening houden met waterbelangen bij nieuwbouw en herstructurering;</a:t>
            </a:r>
          </a:p>
          <a:p>
            <a:pPr>
              <a:defRPr/>
            </a:pPr>
            <a:r>
              <a:rPr lang="nl-NL" sz="2000" dirty="0" smtClean="0"/>
              <a:t>optimalisatie van de afvalwaterketen (zuivering en riolering);</a:t>
            </a:r>
          </a:p>
          <a:p>
            <a:pPr>
              <a:defRPr/>
            </a:pPr>
            <a:r>
              <a:rPr lang="nl-NL" sz="2000" dirty="0" smtClean="0"/>
              <a:t>het beperken van het gebruik van verontreinigende (uitlogende) materialen;</a:t>
            </a:r>
          </a:p>
          <a:p>
            <a:pPr>
              <a:defRPr/>
            </a:pPr>
            <a:r>
              <a:rPr lang="nl-NL" sz="2000" dirty="0" smtClean="0"/>
              <a:t>het onderhoud van oppervlaktewater in stedelijk gebied;</a:t>
            </a:r>
          </a:p>
          <a:p>
            <a:pPr>
              <a:defRPr/>
            </a:pPr>
            <a:r>
              <a:rPr lang="nl-NL" sz="2000" dirty="0" smtClean="0"/>
              <a:t>en de mogelijkheden van het gezamenlijk innen van belastingen.</a:t>
            </a:r>
          </a:p>
          <a:p>
            <a:pPr>
              <a:defRPr/>
            </a:pPr>
            <a:endParaRPr lang="nl-NL" sz="2000" dirty="0"/>
          </a:p>
        </p:txBody>
      </p:sp>
    </p:spTree>
    <p:extLst>
      <p:ext uri="{BB962C8B-B14F-4D97-AF65-F5344CB8AC3E}">
        <p14:creationId xmlns:p14="http://schemas.microsoft.com/office/powerpoint/2010/main" val="1206079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2"/>
          <p:cNvSpPr txBox="1">
            <a:spLocks/>
          </p:cNvSpPr>
          <p:nvPr/>
        </p:nvSpPr>
        <p:spPr bwMode="auto">
          <a:xfrm>
            <a:off x="428625" y="4143375"/>
            <a:ext cx="82296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lvl1pPr marL="342900" indent="-342900">
              <a:spcBef>
                <a:spcPct val="20000"/>
              </a:spcBef>
              <a:buChar char="•"/>
              <a:defRPr sz="3200">
                <a:solidFill>
                  <a:schemeClr val="tx1"/>
                </a:solidFill>
                <a:latin typeface="Tahoma" panose="020B0604030504040204" pitchFamily="34" charset="0"/>
              </a:defRPr>
            </a:lvl1pPr>
            <a:lvl2pPr marL="742950" indent="-285750">
              <a:spcBef>
                <a:spcPct val="20000"/>
              </a:spcBef>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har char="»"/>
              <a:defRPr sz="2000">
                <a:solidFill>
                  <a:schemeClr val="tx1"/>
                </a:solidFill>
                <a:latin typeface="Tahoma" panose="020B0604030504040204" pitchFamily="34" charset="0"/>
              </a:defRPr>
            </a:lvl5pPr>
            <a:lvl6pPr marL="2514600" indent="-228600" defTabSz="457200" eaLnBrk="0" fontAlgn="base" hangingPunct="0">
              <a:spcBef>
                <a:spcPct val="20000"/>
              </a:spcBef>
              <a:spcAft>
                <a:spcPct val="0"/>
              </a:spcAft>
              <a:buChar char="»"/>
              <a:defRPr sz="2000">
                <a:solidFill>
                  <a:schemeClr val="tx1"/>
                </a:solidFill>
                <a:latin typeface="Tahoma" panose="020B0604030504040204" pitchFamily="34" charset="0"/>
              </a:defRPr>
            </a:lvl6pPr>
            <a:lvl7pPr marL="2971800" indent="-228600" defTabSz="457200" eaLnBrk="0" fontAlgn="base" hangingPunct="0">
              <a:spcBef>
                <a:spcPct val="20000"/>
              </a:spcBef>
              <a:spcAft>
                <a:spcPct val="0"/>
              </a:spcAft>
              <a:buChar char="»"/>
              <a:defRPr sz="2000">
                <a:solidFill>
                  <a:schemeClr val="tx1"/>
                </a:solidFill>
                <a:latin typeface="Tahoma" panose="020B0604030504040204" pitchFamily="34" charset="0"/>
              </a:defRPr>
            </a:lvl7pPr>
            <a:lvl8pPr marL="3429000" indent="-228600" defTabSz="457200" eaLnBrk="0" fontAlgn="base" hangingPunct="0">
              <a:spcBef>
                <a:spcPct val="20000"/>
              </a:spcBef>
              <a:spcAft>
                <a:spcPct val="0"/>
              </a:spcAft>
              <a:buChar char="»"/>
              <a:defRPr sz="2000">
                <a:solidFill>
                  <a:schemeClr val="tx1"/>
                </a:solidFill>
                <a:latin typeface="Tahoma" panose="020B0604030504040204" pitchFamily="34" charset="0"/>
              </a:defRPr>
            </a:lvl8pPr>
            <a:lvl9pPr marL="3886200" indent="-228600" defTabSz="457200" eaLnBrk="0" fontAlgn="base" hangingPunct="0">
              <a:spcBef>
                <a:spcPct val="20000"/>
              </a:spcBef>
              <a:spcAft>
                <a:spcPct val="0"/>
              </a:spcAft>
              <a:buChar char="»"/>
              <a:defRPr sz="2000">
                <a:solidFill>
                  <a:schemeClr val="tx1"/>
                </a:solidFill>
                <a:latin typeface="Tahoma" panose="020B0604030504040204" pitchFamily="34" charset="0"/>
              </a:defRPr>
            </a:lvl9pPr>
          </a:lstStyle>
          <a:p>
            <a:pPr eaLnBrk="1" hangingPunct="1">
              <a:buFontTx/>
              <a:buNone/>
            </a:pPr>
            <a:r>
              <a:rPr lang="nl-NL" altLang="nl-NL" sz="2000"/>
              <a:t>2 pijlers waarop kwaliteit beoordeeld wordt:</a:t>
            </a:r>
          </a:p>
          <a:p>
            <a:pPr eaLnBrk="1" hangingPunct="1"/>
            <a:r>
              <a:rPr lang="nl-NL" altLang="nl-NL" sz="2000"/>
              <a:t>Chemische kwaliteit</a:t>
            </a:r>
          </a:p>
          <a:p>
            <a:pPr lvl="1" eaLnBrk="1" hangingPunct="1"/>
            <a:r>
              <a:rPr lang="nl-NL" altLang="nl-NL" sz="2000"/>
              <a:t>Wat mag er niet in zitten!</a:t>
            </a:r>
          </a:p>
          <a:p>
            <a:pPr eaLnBrk="1" hangingPunct="1"/>
            <a:r>
              <a:rPr lang="nl-NL" altLang="nl-NL" sz="2000"/>
              <a:t>Ecologische kwaliteit</a:t>
            </a:r>
          </a:p>
          <a:p>
            <a:pPr lvl="1" eaLnBrk="1" hangingPunct="1"/>
            <a:r>
              <a:rPr lang="nl-NL" altLang="nl-NL" sz="2000"/>
              <a:t>Wat moet er in zitten!</a:t>
            </a:r>
          </a:p>
        </p:txBody>
      </p:sp>
      <p:sp>
        <p:nvSpPr>
          <p:cNvPr id="14339" name="Titel 1"/>
          <p:cNvSpPr txBox="1">
            <a:spLocks/>
          </p:cNvSpPr>
          <p:nvPr/>
        </p:nvSpPr>
        <p:spPr bwMode="auto">
          <a:xfrm>
            <a:off x="838200" y="7620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har char="»"/>
              <a:defRPr sz="2000">
                <a:solidFill>
                  <a:schemeClr val="tx1"/>
                </a:solidFill>
                <a:latin typeface="Tahoma" panose="020B0604030504040204" pitchFamily="34" charset="0"/>
              </a:defRPr>
            </a:lvl5pPr>
            <a:lvl6pPr marL="2514600" indent="-228600" defTabSz="457200" eaLnBrk="0" fontAlgn="base" hangingPunct="0">
              <a:spcBef>
                <a:spcPct val="20000"/>
              </a:spcBef>
              <a:spcAft>
                <a:spcPct val="0"/>
              </a:spcAft>
              <a:buChar char="»"/>
              <a:defRPr sz="2000">
                <a:solidFill>
                  <a:schemeClr val="tx1"/>
                </a:solidFill>
                <a:latin typeface="Tahoma" panose="020B0604030504040204" pitchFamily="34" charset="0"/>
              </a:defRPr>
            </a:lvl6pPr>
            <a:lvl7pPr marL="2971800" indent="-228600" defTabSz="457200" eaLnBrk="0" fontAlgn="base" hangingPunct="0">
              <a:spcBef>
                <a:spcPct val="20000"/>
              </a:spcBef>
              <a:spcAft>
                <a:spcPct val="0"/>
              </a:spcAft>
              <a:buChar char="»"/>
              <a:defRPr sz="2000">
                <a:solidFill>
                  <a:schemeClr val="tx1"/>
                </a:solidFill>
                <a:latin typeface="Tahoma" panose="020B0604030504040204" pitchFamily="34" charset="0"/>
              </a:defRPr>
            </a:lvl7pPr>
            <a:lvl8pPr marL="3429000" indent="-228600" defTabSz="457200" eaLnBrk="0" fontAlgn="base" hangingPunct="0">
              <a:spcBef>
                <a:spcPct val="20000"/>
              </a:spcBef>
              <a:spcAft>
                <a:spcPct val="0"/>
              </a:spcAft>
              <a:buChar char="»"/>
              <a:defRPr sz="2000">
                <a:solidFill>
                  <a:schemeClr val="tx1"/>
                </a:solidFill>
                <a:latin typeface="Tahoma" panose="020B0604030504040204" pitchFamily="34" charset="0"/>
              </a:defRPr>
            </a:lvl8pPr>
            <a:lvl9pPr marL="3886200" indent="-228600" defTabSz="457200" eaLnBrk="0" fontAlgn="base" hangingPunct="0">
              <a:spcBef>
                <a:spcPct val="20000"/>
              </a:spcBef>
              <a:spcAft>
                <a:spcPct val="0"/>
              </a:spcAft>
              <a:buChar char="»"/>
              <a:defRPr sz="2000">
                <a:solidFill>
                  <a:schemeClr val="tx1"/>
                </a:solidFill>
                <a:latin typeface="Tahoma" panose="020B0604030504040204" pitchFamily="34" charset="0"/>
              </a:defRPr>
            </a:lvl9pPr>
          </a:lstStyle>
          <a:p>
            <a:pPr algn="ctr">
              <a:spcBef>
                <a:spcPct val="0"/>
              </a:spcBef>
              <a:buFontTx/>
              <a:buNone/>
            </a:pPr>
            <a:r>
              <a:rPr lang="nl-NL" altLang="nl-NL" sz="3000">
                <a:solidFill>
                  <a:schemeClr val="tx2"/>
                </a:solidFill>
              </a:rPr>
              <a:t>Europese Kaderrichtlijn Water (KRW) </a:t>
            </a:r>
            <a:br>
              <a:rPr lang="nl-NL" altLang="nl-NL" sz="3000">
                <a:solidFill>
                  <a:schemeClr val="tx2"/>
                </a:solidFill>
              </a:rPr>
            </a:br>
            <a:endParaRPr lang="nl-NL" altLang="nl-NL" sz="3000">
              <a:solidFill>
                <a:schemeClr val="tx2"/>
              </a:solidFill>
            </a:endParaRPr>
          </a:p>
        </p:txBody>
      </p:sp>
      <p:sp>
        <p:nvSpPr>
          <p:cNvPr id="7" name="Rechthoek 6"/>
          <p:cNvSpPr/>
          <p:nvPr/>
        </p:nvSpPr>
        <p:spPr>
          <a:xfrm>
            <a:off x="449263" y="1890713"/>
            <a:ext cx="8694737" cy="1016000"/>
          </a:xfrm>
          <a:prstGeom prst="rect">
            <a:avLst/>
          </a:prstGeom>
        </p:spPr>
        <p:txBody>
          <a:bodyPr>
            <a:spAutoFit/>
          </a:bodyPr>
          <a:lstStyle/>
          <a:p>
            <a:pPr eaLnBrk="1" hangingPunct="1">
              <a:defRPr/>
            </a:pPr>
            <a:r>
              <a:rPr lang="nl-NL" sz="2000" b="1" i="1" u="sng" dirty="0">
                <a:latin typeface="+mj-lt"/>
              </a:rPr>
              <a:t>Doel KRW: </a:t>
            </a:r>
            <a:r>
              <a:rPr lang="nl-NL" sz="2000" dirty="0">
                <a:latin typeface="+mj-lt"/>
              </a:rPr>
              <a:t/>
            </a:r>
            <a:br>
              <a:rPr lang="nl-NL" sz="2000" dirty="0">
                <a:latin typeface="+mj-lt"/>
              </a:rPr>
            </a:br>
            <a:r>
              <a:rPr lang="nl-NL" sz="2000" dirty="0">
                <a:latin typeface="+mj-lt"/>
              </a:rPr>
              <a:t>verbetering waterkwaliteit oppervlaktewater en grondwater</a:t>
            </a:r>
            <a:br>
              <a:rPr lang="nl-NL" sz="2000" dirty="0">
                <a:latin typeface="+mj-lt"/>
              </a:rPr>
            </a:br>
            <a:r>
              <a:rPr lang="nl-NL" sz="2000" dirty="0">
                <a:latin typeface="+mj-lt"/>
              </a:rPr>
              <a:t>tot de </a:t>
            </a:r>
            <a:r>
              <a:rPr lang="nl-NL" sz="2000" dirty="0" err="1">
                <a:latin typeface="+mj-lt"/>
              </a:rPr>
              <a:t>zgn</a:t>
            </a:r>
            <a:r>
              <a:rPr lang="nl-NL" sz="2000" dirty="0">
                <a:latin typeface="+mj-lt"/>
              </a:rPr>
              <a:t>.:‘Goede Toestand’</a:t>
            </a:r>
          </a:p>
        </p:txBody>
      </p:sp>
    </p:spTree>
    <p:extLst>
      <p:ext uri="{BB962C8B-B14F-4D97-AF65-F5344CB8AC3E}">
        <p14:creationId xmlns:p14="http://schemas.microsoft.com/office/powerpoint/2010/main" val="2678197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a:xfrm>
            <a:off x="760413" y="846138"/>
            <a:ext cx="7772400" cy="1143000"/>
          </a:xfrm>
        </p:spPr>
        <p:txBody>
          <a:bodyPr/>
          <a:lstStyle/>
          <a:p>
            <a:pPr eaLnBrk="1" hangingPunct="1"/>
            <a:r>
              <a:rPr lang="nl-NL" altLang="nl-NL" sz="3000" smtClean="0"/>
              <a:t>Kwaliteits elementen KRW watertype:</a:t>
            </a:r>
            <a:br>
              <a:rPr lang="nl-NL" altLang="nl-NL" sz="3000" smtClean="0"/>
            </a:br>
            <a:r>
              <a:rPr lang="nl-NL" altLang="nl-NL" sz="3000" smtClean="0"/>
              <a:t>beoordelen op aantal elementen</a:t>
            </a:r>
          </a:p>
        </p:txBody>
      </p:sp>
      <p:sp>
        <p:nvSpPr>
          <p:cNvPr id="15363" name="Tijdelijke aanduiding voor inhoud 2"/>
          <p:cNvSpPr>
            <a:spLocks noGrp="1"/>
          </p:cNvSpPr>
          <p:nvPr>
            <p:ph idx="1"/>
          </p:nvPr>
        </p:nvSpPr>
        <p:spPr>
          <a:xfrm>
            <a:off x="668338" y="1989138"/>
            <a:ext cx="8475662" cy="4751387"/>
          </a:xfrm>
        </p:spPr>
        <p:txBody>
          <a:bodyPr>
            <a:normAutofit fontScale="92500" lnSpcReduction="10000"/>
          </a:bodyPr>
          <a:lstStyle/>
          <a:p>
            <a:pPr eaLnBrk="1" hangingPunct="1"/>
            <a:r>
              <a:rPr lang="nl-NL" altLang="nl-NL" sz="2000" smtClean="0"/>
              <a:t>Biologisch</a:t>
            </a:r>
          </a:p>
          <a:p>
            <a:pPr lvl="1" eaLnBrk="1" hangingPunct="1"/>
            <a:r>
              <a:rPr lang="nl-NL" altLang="nl-NL" sz="2000" smtClean="0"/>
              <a:t>Fytoplankton (zwevende organismen)</a:t>
            </a:r>
          </a:p>
          <a:p>
            <a:pPr lvl="1" eaLnBrk="1" hangingPunct="1"/>
            <a:r>
              <a:rPr lang="nl-NL" altLang="nl-NL" sz="2000" smtClean="0"/>
              <a:t>Vegetatie</a:t>
            </a:r>
          </a:p>
          <a:p>
            <a:pPr lvl="1" eaLnBrk="1" hangingPunct="1"/>
            <a:r>
              <a:rPr lang="nl-NL" altLang="nl-NL" sz="2000" smtClean="0"/>
              <a:t>Macrofauna (met het oog waarneembare insekten)</a:t>
            </a:r>
          </a:p>
          <a:p>
            <a:pPr lvl="1" eaLnBrk="1" hangingPunct="1"/>
            <a:r>
              <a:rPr lang="nl-NL" altLang="nl-NL" sz="2000" b="1" i="1" smtClean="0"/>
              <a:t>Vissen</a:t>
            </a:r>
          </a:p>
          <a:p>
            <a:pPr lvl="1" eaLnBrk="1" hangingPunct="1"/>
            <a:endParaRPr lang="nl-NL" altLang="nl-NL" sz="2000" b="1" i="1" smtClean="0"/>
          </a:p>
          <a:p>
            <a:pPr eaLnBrk="1" hangingPunct="1"/>
            <a:r>
              <a:rPr lang="nl-NL" altLang="nl-NL" sz="2000" smtClean="0"/>
              <a:t>Hydromorfologisch (uiterlijke verschijningsvorm van de waterloop + waterdynamiek) KRW kent in Nederland 42 watertypen</a:t>
            </a:r>
          </a:p>
          <a:p>
            <a:pPr eaLnBrk="1" hangingPunct="1"/>
            <a:endParaRPr lang="nl-NL" altLang="nl-NL" sz="2000" smtClean="0"/>
          </a:p>
          <a:p>
            <a:pPr eaLnBrk="1" hangingPunct="1"/>
            <a:r>
              <a:rPr lang="nl-NL" altLang="nl-NL" sz="2000" smtClean="0"/>
              <a:t>Chemisch (prioritaire stoffenlijst)</a:t>
            </a:r>
          </a:p>
          <a:p>
            <a:pPr lvl="1" eaLnBrk="1" hangingPunct="1"/>
            <a:r>
              <a:rPr lang="nl-NL" altLang="nl-NL" sz="2000" smtClean="0"/>
              <a:t>Verwijderen gevaarlijke prioritaire stoffen (zware metalen, residuen pesticiden, hormonen, enz.)</a:t>
            </a:r>
          </a:p>
          <a:p>
            <a:pPr lvl="1" eaLnBrk="1" hangingPunct="1"/>
            <a:r>
              <a:rPr lang="nl-NL" altLang="nl-NL" sz="2000" smtClean="0"/>
              <a:t>Verminderen overige prioritaire stoffen (Stikstof, Fosfaat, enz.)</a:t>
            </a:r>
          </a:p>
          <a:p>
            <a:pPr eaLnBrk="1" hangingPunct="1">
              <a:buFontTx/>
              <a:buNone/>
            </a:pPr>
            <a:endParaRPr lang="nl-NL" altLang="nl-NL" sz="2000" smtClean="0"/>
          </a:p>
        </p:txBody>
      </p:sp>
    </p:spTree>
    <p:extLst>
      <p:ext uri="{BB962C8B-B14F-4D97-AF65-F5344CB8AC3E}">
        <p14:creationId xmlns:p14="http://schemas.microsoft.com/office/powerpoint/2010/main" val="3908040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760413" y="846138"/>
            <a:ext cx="7772400" cy="1143000"/>
          </a:xfrm>
        </p:spPr>
        <p:txBody>
          <a:bodyPr/>
          <a:lstStyle/>
          <a:p>
            <a:r>
              <a:rPr lang="nl-NL" altLang="nl-NL" sz="3200" smtClean="0"/>
              <a:t>De Kaderrichtlijn Water in het kort</a:t>
            </a:r>
            <a:br>
              <a:rPr lang="nl-NL" altLang="nl-NL" sz="3200" smtClean="0"/>
            </a:br>
            <a:endParaRPr lang="nl-NL" altLang="nl-NL" sz="3000" smtClean="0"/>
          </a:p>
        </p:txBody>
      </p:sp>
      <p:sp>
        <p:nvSpPr>
          <p:cNvPr id="16387" name="Tijdelijke aanduiding voor inhoud 1"/>
          <p:cNvSpPr>
            <a:spLocks noGrp="1"/>
          </p:cNvSpPr>
          <p:nvPr>
            <p:ph idx="1"/>
          </p:nvPr>
        </p:nvSpPr>
        <p:spPr>
          <a:xfrm>
            <a:off x="685800" y="1557338"/>
            <a:ext cx="7772400" cy="4114800"/>
          </a:xfrm>
        </p:spPr>
        <p:txBody>
          <a:bodyPr/>
          <a:lstStyle/>
          <a:p>
            <a:endParaRPr lang="nl-NL" altLang="nl-NL" sz="2000" smtClean="0"/>
          </a:p>
          <a:p>
            <a:r>
              <a:rPr lang="nl-NL" altLang="nl-NL" sz="2000" smtClean="0"/>
              <a:t>beschermt alle wateren – rivieren, meren, kustwateren en grondwateren</a:t>
            </a:r>
          </a:p>
          <a:p>
            <a:r>
              <a:rPr lang="nl-NL" altLang="nl-NL" sz="2000" smtClean="0"/>
              <a:t>stelt ambitieuze doelen om ervoor te zorgen dat alle wateren in het jaar 2018 de ‘goede toestand’ hebben bereikt met uitloop naar 2027.</a:t>
            </a:r>
          </a:p>
          <a:p>
            <a:r>
              <a:rPr lang="nl-NL" altLang="nl-NL" sz="2000" smtClean="0"/>
              <a:t>vereist dat er per stroomgebied een beheersysteem wordt opgezet, waarin er rekening mee wordt gehouden dat watersystemen niet stoppen bij (politieke?) overheidsgrenzen</a:t>
            </a:r>
          </a:p>
          <a:p>
            <a:r>
              <a:rPr lang="nl-NL" altLang="nl-NL" sz="2000" smtClean="0"/>
              <a:t>vereist grensoverschrijdende samenwerking tussen landen en tussen alle betrokken partijen</a:t>
            </a:r>
          </a:p>
          <a:p>
            <a:endParaRPr lang="nl-NL" altLang="nl-NL" sz="2000" smtClean="0"/>
          </a:p>
          <a:p>
            <a:endParaRPr lang="nl-NL" altLang="nl-NL" sz="2000" smtClean="0"/>
          </a:p>
        </p:txBody>
      </p:sp>
    </p:spTree>
    <p:extLst>
      <p:ext uri="{BB962C8B-B14F-4D97-AF65-F5344CB8AC3E}">
        <p14:creationId xmlns:p14="http://schemas.microsoft.com/office/powerpoint/2010/main" val="5535724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title"/>
          </p:nvPr>
        </p:nvSpPr>
        <p:spPr>
          <a:xfrm>
            <a:off x="1047750" y="269875"/>
            <a:ext cx="8096250" cy="1143000"/>
          </a:xfrm>
        </p:spPr>
        <p:txBody>
          <a:bodyPr/>
          <a:lstStyle/>
          <a:p>
            <a:r>
              <a:rPr lang="nl-NL" altLang="nl-NL" sz="3000" smtClean="0">
                <a:solidFill>
                  <a:schemeClr val="tx1"/>
                </a:solidFill>
              </a:rPr>
              <a:t>Waterakkoord </a:t>
            </a:r>
          </a:p>
        </p:txBody>
      </p:sp>
      <p:sp>
        <p:nvSpPr>
          <p:cNvPr id="3" name="Tijdelijke aanduiding voor inhoud 2"/>
          <p:cNvSpPr>
            <a:spLocks noGrp="1"/>
          </p:cNvSpPr>
          <p:nvPr>
            <p:ph idx="1"/>
          </p:nvPr>
        </p:nvSpPr>
        <p:spPr>
          <a:xfrm>
            <a:off x="685800" y="1412875"/>
            <a:ext cx="8350250" cy="4114800"/>
          </a:xfrm>
        </p:spPr>
        <p:txBody>
          <a:bodyPr>
            <a:normAutofit fontScale="85000" lnSpcReduction="20000"/>
          </a:bodyPr>
          <a:lstStyle/>
          <a:p>
            <a:pPr marL="0" indent="0" algn="just">
              <a:buFontTx/>
              <a:buNone/>
              <a:defRPr/>
            </a:pPr>
            <a:r>
              <a:rPr lang="nl-NL" sz="2000" dirty="0"/>
              <a:t>Een waterakkoord bevat inhoudelijke afspraken omtrent de wijze waarop waterbeheerders de aan- en afvoer van water ten opzichte van elkaar in het belang van de waterhuishouding regelen. </a:t>
            </a:r>
          </a:p>
          <a:p>
            <a:pPr marL="0" indent="0" algn="just">
              <a:buFontTx/>
              <a:buNone/>
              <a:defRPr/>
            </a:pPr>
            <a:r>
              <a:rPr lang="nl-NL" sz="2000" dirty="0" smtClean="0"/>
              <a:t>Het </a:t>
            </a:r>
            <a:r>
              <a:rPr lang="nl-NL" sz="2000" dirty="0"/>
              <a:t>doel van een waterakkoord is de afspraken die beheerders maken voor de ‘buitenwereld’ zichtbaar te maken. Bovendien zijn er inspraakmomenten geregeld, zodat men invloed uit kan oefenen op de inhoud van die afspraken. </a:t>
            </a:r>
            <a:endParaRPr lang="nl-NL" sz="2000" dirty="0" smtClean="0"/>
          </a:p>
          <a:p>
            <a:pPr marL="0" indent="0">
              <a:buFontTx/>
              <a:buNone/>
              <a:defRPr/>
            </a:pPr>
            <a:endParaRPr lang="nl-NL" sz="2000" dirty="0" smtClean="0"/>
          </a:p>
          <a:p>
            <a:pPr marL="0" indent="0">
              <a:buFontTx/>
              <a:buNone/>
              <a:defRPr/>
            </a:pPr>
            <a:r>
              <a:rPr lang="nl-NL" sz="2000" dirty="0" smtClean="0"/>
              <a:t>In </a:t>
            </a:r>
            <a:r>
              <a:rPr lang="nl-NL" sz="2000" dirty="0"/>
              <a:t>een waterakkoord zijn afspraken tussen waterbeheerders vastgelegd. Deze afspraken kunnen gaan over: </a:t>
            </a:r>
          </a:p>
          <a:p>
            <a:pPr>
              <a:defRPr/>
            </a:pPr>
            <a:r>
              <a:rPr lang="nl-NL" sz="2000" dirty="0"/>
              <a:t>- De aanvoer en afvoer van water; </a:t>
            </a:r>
          </a:p>
          <a:p>
            <a:pPr>
              <a:defRPr/>
            </a:pPr>
            <a:r>
              <a:rPr lang="nl-NL" sz="2000" dirty="0"/>
              <a:t>- Hoe te handelen in normale en in extreme situaties; </a:t>
            </a:r>
          </a:p>
          <a:p>
            <a:pPr>
              <a:defRPr/>
            </a:pPr>
            <a:r>
              <a:rPr lang="nl-NL" sz="2000" dirty="0"/>
              <a:t>- De waterkwaliteit; </a:t>
            </a:r>
          </a:p>
          <a:p>
            <a:pPr>
              <a:defRPr/>
            </a:pPr>
            <a:r>
              <a:rPr lang="nl-NL" sz="2000" dirty="0"/>
              <a:t>- De financiële afwikkeling; </a:t>
            </a:r>
          </a:p>
          <a:p>
            <a:pPr>
              <a:defRPr/>
            </a:pPr>
            <a:r>
              <a:rPr lang="nl-NL" sz="2000" dirty="0"/>
              <a:t>- </a:t>
            </a:r>
            <a:r>
              <a:rPr lang="nl-NL" sz="2000" dirty="0" smtClean="0"/>
              <a:t>Naleving</a:t>
            </a:r>
            <a:r>
              <a:rPr lang="nl-NL" sz="2000" dirty="0"/>
              <a:t>, evaluatie, wijziging van het </a:t>
            </a:r>
            <a:r>
              <a:rPr lang="nl-NL" sz="2000" dirty="0" smtClean="0"/>
              <a:t>waterakkoord </a:t>
            </a:r>
            <a:endParaRPr lang="nl-NL" sz="2000" dirty="0"/>
          </a:p>
          <a:p>
            <a:pPr>
              <a:defRPr/>
            </a:pPr>
            <a:endParaRPr lang="nl-NL" sz="2000" dirty="0"/>
          </a:p>
        </p:txBody>
      </p:sp>
    </p:spTree>
    <p:extLst>
      <p:ext uri="{BB962C8B-B14F-4D97-AF65-F5344CB8AC3E}">
        <p14:creationId xmlns:p14="http://schemas.microsoft.com/office/powerpoint/2010/main" val="127827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p:cNvSpPr>
            <a:spLocks noGrp="1"/>
          </p:cNvSpPr>
          <p:nvPr>
            <p:ph type="title"/>
          </p:nvPr>
        </p:nvSpPr>
        <p:spPr/>
        <p:txBody>
          <a:bodyPr/>
          <a:lstStyle/>
          <a:p>
            <a:r>
              <a:rPr lang="nl-NL" altLang="nl-NL" sz="3000" smtClean="0"/>
              <a:t>Waterakkoord</a:t>
            </a:r>
          </a:p>
        </p:txBody>
      </p:sp>
      <p:sp>
        <p:nvSpPr>
          <p:cNvPr id="18435" name="Tijdelijke aanduiding voor inhoud 2"/>
          <p:cNvSpPr>
            <a:spLocks noGrp="1"/>
          </p:cNvSpPr>
          <p:nvPr>
            <p:ph idx="1"/>
          </p:nvPr>
        </p:nvSpPr>
        <p:spPr/>
        <p:txBody>
          <a:bodyPr>
            <a:normAutofit fontScale="92500" lnSpcReduction="20000"/>
          </a:bodyPr>
          <a:lstStyle/>
          <a:p>
            <a:pPr marL="0" indent="0" algn="just">
              <a:buFontTx/>
              <a:buNone/>
              <a:defRPr/>
            </a:pPr>
            <a:r>
              <a:rPr lang="nl-NL" sz="2000" dirty="0" smtClean="0"/>
              <a:t>Waterakkoord is in de praktijk een jaarafspraak tussen waterschappen en provincies</a:t>
            </a:r>
          </a:p>
          <a:p>
            <a:pPr marL="0" indent="0" algn="just">
              <a:buFontTx/>
              <a:buNone/>
              <a:defRPr/>
            </a:pPr>
            <a:endParaRPr lang="nl-NL" sz="2000" dirty="0"/>
          </a:p>
          <a:p>
            <a:pPr marL="0" indent="0" algn="just">
              <a:buFontTx/>
              <a:buNone/>
              <a:defRPr/>
            </a:pPr>
            <a:r>
              <a:rPr lang="nl-NL" sz="2000" dirty="0" smtClean="0"/>
              <a:t>Het vaststellen van een waterakkoord is verplicht voor waterbeheerders die water afvoeren naar of aanvoeren uit </a:t>
            </a:r>
            <a:r>
              <a:rPr lang="nl-NL" sz="2000" dirty="0" err="1" smtClean="0"/>
              <a:t>rijkswateren</a:t>
            </a:r>
            <a:r>
              <a:rPr lang="nl-NL" sz="2000" dirty="0" smtClean="0"/>
              <a:t> of wateren van andere beheerders. </a:t>
            </a:r>
          </a:p>
          <a:p>
            <a:pPr algn="just">
              <a:defRPr/>
            </a:pPr>
            <a:endParaRPr lang="nl-NL" sz="2000" dirty="0" smtClean="0"/>
          </a:p>
          <a:p>
            <a:pPr marL="0" indent="0" algn="just">
              <a:buFontTx/>
              <a:buNone/>
              <a:defRPr/>
            </a:pPr>
            <a:r>
              <a:rPr lang="nl-NL" sz="2000" dirty="0" smtClean="0"/>
              <a:t>De waterbeheerders worden in dit verband ook wel kwantiteitsbeheerders genoemd. Zij moeten samen met hun collega waterbeheerders een waterakkoord vaststellen (artikel 19 Uitvoeringsregeling waterhuishouding). De procedures voor het opstellen en wijzigen van een waterakkoord zijn vastgelegd in de </a:t>
            </a:r>
            <a:r>
              <a:rPr lang="nl-NL" sz="2000" dirty="0" err="1" smtClean="0"/>
              <a:t>Waterwet</a:t>
            </a:r>
            <a:r>
              <a:rPr lang="nl-NL" sz="2000" dirty="0" smtClean="0"/>
              <a:t>, voorheen de Wet op de waterhuishouding. </a:t>
            </a:r>
          </a:p>
        </p:txBody>
      </p:sp>
    </p:spTree>
    <p:extLst>
      <p:ext uri="{BB962C8B-B14F-4D97-AF65-F5344CB8AC3E}">
        <p14:creationId xmlns:p14="http://schemas.microsoft.com/office/powerpoint/2010/main" val="1069385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p:cNvSpPr>
            <a:spLocks noGrp="1"/>
          </p:cNvSpPr>
          <p:nvPr>
            <p:ph type="title"/>
          </p:nvPr>
        </p:nvSpPr>
        <p:spPr/>
        <p:txBody>
          <a:bodyPr/>
          <a:lstStyle/>
          <a:p>
            <a:r>
              <a:rPr lang="nl-NL" altLang="nl-NL" sz="3000" smtClean="0"/>
              <a:t>Watertoets</a:t>
            </a:r>
          </a:p>
        </p:txBody>
      </p:sp>
      <p:sp>
        <p:nvSpPr>
          <p:cNvPr id="19459" name="Tijdelijke aanduiding voor inhoud 2"/>
          <p:cNvSpPr>
            <a:spLocks noGrp="1"/>
          </p:cNvSpPr>
          <p:nvPr>
            <p:ph idx="1"/>
          </p:nvPr>
        </p:nvSpPr>
        <p:spPr/>
        <p:txBody>
          <a:bodyPr>
            <a:normAutofit fontScale="85000" lnSpcReduction="20000"/>
          </a:bodyPr>
          <a:lstStyle/>
          <a:p>
            <a:pPr algn="just"/>
            <a:r>
              <a:rPr lang="nl-NL" altLang="nl-NL" sz="2000" smtClean="0"/>
              <a:t>De watertoets zorgt er voor dat bij alle ruimtelijke plannen aandacht is voor de kwaliteit én kwantiteit van water. De watertoets is verplicht bij alle plannen voor landelijk én stedelijk gebied. </a:t>
            </a:r>
          </a:p>
          <a:p>
            <a:pPr algn="just"/>
            <a:endParaRPr lang="nl-NL" altLang="nl-NL" sz="2000" smtClean="0"/>
          </a:p>
          <a:p>
            <a:pPr algn="just"/>
            <a:r>
              <a:rPr lang="nl-NL" altLang="nl-NL" sz="2000" smtClean="0"/>
              <a:t>Wanneer een gemeente iets wil veranderen in een bestemmingsplan, vragen zij een watertoets aan bij de ‘waterbeheerder‘ bv Rijkswaterstaat of het waterschap. De waterbeheerder bepaalt of binnen het plan genoeg rekening gehouden wordt met wateraspecten (ruimte voor water en waterkwaliteit).</a:t>
            </a:r>
          </a:p>
          <a:p>
            <a:pPr algn="just"/>
            <a:endParaRPr lang="nl-NL" altLang="nl-NL" sz="2000" smtClean="0"/>
          </a:p>
          <a:p>
            <a:pPr algn="just"/>
            <a:r>
              <a:rPr lang="nl-NL" altLang="nl-NL" sz="2000" smtClean="0"/>
              <a:t>De watertoets is een wettelijke verplicht instrument; in te zetten bij bestemmingsplannen, inpassingsplannen en projectbesluiten. </a:t>
            </a:r>
          </a:p>
        </p:txBody>
      </p:sp>
    </p:spTree>
    <p:extLst>
      <p:ext uri="{BB962C8B-B14F-4D97-AF65-F5344CB8AC3E}">
        <p14:creationId xmlns:p14="http://schemas.microsoft.com/office/powerpoint/2010/main" val="1967652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el 1"/>
          <p:cNvSpPr>
            <a:spLocks noGrp="1"/>
          </p:cNvSpPr>
          <p:nvPr>
            <p:ph type="title"/>
          </p:nvPr>
        </p:nvSpPr>
        <p:spPr/>
        <p:txBody>
          <a:bodyPr/>
          <a:lstStyle/>
          <a:p>
            <a:r>
              <a:rPr lang="nl-NL" altLang="nl-NL" sz="3000" smtClean="0"/>
              <a:t>Watertoets</a:t>
            </a:r>
          </a:p>
        </p:txBody>
      </p:sp>
      <p:sp>
        <p:nvSpPr>
          <p:cNvPr id="20483" name="Tijdelijke aanduiding voor inhoud 2"/>
          <p:cNvSpPr>
            <a:spLocks noGrp="1"/>
          </p:cNvSpPr>
          <p:nvPr>
            <p:ph idx="1"/>
          </p:nvPr>
        </p:nvSpPr>
        <p:spPr/>
        <p:txBody>
          <a:bodyPr>
            <a:normAutofit fontScale="85000" lnSpcReduction="10000"/>
          </a:bodyPr>
          <a:lstStyle/>
          <a:p>
            <a:pPr marL="0" indent="0" algn="just">
              <a:buFontTx/>
              <a:buNone/>
            </a:pPr>
            <a:r>
              <a:rPr lang="nl-NL" altLang="nl-NL" sz="2000" smtClean="0"/>
              <a:t>Watertoets in de praktijk</a:t>
            </a:r>
          </a:p>
          <a:p>
            <a:pPr marL="0" indent="0" algn="just">
              <a:buFontTx/>
              <a:buNone/>
            </a:pPr>
            <a:endParaRPr lang="nl-NL" altLang="nl-NL" sz="2000" smtClean="0"/>
          </a:p>
          <a:p>
            <a:pPr marL="0" indent="0" algn="just">
              <a:buFontTx/>
              <a:buNone/>
            </a:pPr>
            <a:r>
              <a:rPr lang="nl-NL" altLang="nl-NL" sz="2000" smtClean="0"/>
              <a:t>De initiatiefnemer of verantwoordelijke voor het plan of project vraagt een watertoets aan bij de ‘waterbeheerder‘. </a:t>
            </a:r>
          </a:p>
          <a:p>
            <a:pPr marL="0" indent="0" algn="just">
              <a:buFontTx/>
              <a:buNone/>
            </a:pPr>
            <a:endParaRPr lang="nl-NL" altLang="nl-NL" sz="2000" smtClean="0"/>
          </a:p>
          <a:p>
            <a:pPr marL="0" indent="0" algn="just">
              <a:buFontTx/>
              <a:buNone/>
            </a:pPr>
            <a:r>
              <a:rPr lang="nl-NL" altLang="nl-NL" sz="2000" smtClean="0"/>
              <a:t>De waterbeheerder denkt mee over het ruimtelijke plan en bepaalt of het plan genoeg rekening houdt met ruimte voor water en waterkwaliteit. </a:t>
            </a:r>
          </a:p>
          <a:p>
            <a:pPr marL="0" indent="0" algn="just">
              <a:buFontTx/>
              <a:buNone/>
            </a:pPr>
            <a:endParaRPr lang="nl-NL" altLang="nl-NL" sz="2000" smtClean="0"/>
          </a:p>
          <a:p>
            <a:pPr marL="0" indent="0" algn="just">
              <a:buFontTx/>
              <a:buNone/>
            </a:pPr>
            <a:r>
              <a:rPr lang="nl-NL" altLang="nl-NL" sz="2000" smtClean="0"/>
              <a:t>De waterbeheerder geeft vervolgens een ‘wateradvies'. De bedenker van het plan moet hier rekening mee houden. Soms moet het plan worden aangepast / herschreven / herzien. </a:t>
            </a:r>
          </a:p>
        </p:txBody>
      </p:sp>
    </p:spTree>
    <p:extLst>
      <p:ext uri="{BB962C8B-B14F-4D97-AF65-F5344CB8AC3E}">
        <p14:creationId xmlns:p14="http://schemas.microsoft.com/office/powerpoint/2010/main" val="4100347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p:nvPr>
        </p:nvSpPr>
        <p:spPr/>
        <p:txBody>
          <a:bodyPr/>
          <a:lstStyle/>
          <a:p>
            <a:r>
              <a:rPr lang="nl-NL" altLang="nl-NL" sz="3200" smtClean="0"/>
              <a:t>Waterbeleid 21</a:t>
            </a:r>
            <a:r>
              <a:rPr lang="nl-NL" altLang="nl-NL" sz="3200" baseline="30000" smtClean="0"/>
              <a:t>e</a:t>
            </a:r>
            <a:r>
              <a:rPr lang="nl-NL" altLang="nl-NL" sz="3200" smtClean="0"/>
              <a:t> eeuw (WB21)</a:t>
            </a:r>
          </a:p>
        </p:txBody>
      </p:sp>
      <p:sp>
        <p:nvSpPr>
          <p:cNvPr id="3" name="Tijdelijke aanduiding voor inhoud 2"/>
          <p:cNvSpPr>
            <a:spLocks noGrp="1"/>
          </p:cNvSpPr>
          <p:nvPr>
            <p:ph idx="1"/>
          </p:nvPr>
        </p:nvSpPr>
        <p:spPr/>
        <p:txBody>
          <a:bodyPr>
            <a:normAutofit fontScale="92500"/>
          </a:bodyPr>
          <a:lstStyle/>
          <a:p>
            <a:pPr marL="0" indent="0" algn="just">
              <a:buFontTx/>
              <a:buNone/>
              <a:defRPr/>
            </a:pPr>
            <a:r>
              <a:rPr lang="nl-NL" sz="2000" dirty="0" smtClean="0"/>
              <a:t>Waterbeleid 21</a:t>
            </a:r>
            <a:r>
              <a:rPr lang="nl-NL" sz="2000" baseline="30000" dirty="0" smtClean="0"/>
              <a:t>e</a:t>
            </a:r>
            <a:r>
              <a:rPr lang="nl-NL" sz="2000" dirty="0" smtClean="0"/>
              <a:t> eeuw (WB21)</a:t>
            </a:r>
          </a:p>
          <a:p>
            <a:pPr algn="just">
              <a:defRPr/>
            </a:pPr>
            <a:r>
              <a:rPr lang="nl-NL" sz="2000" dirty="0" smtClean="0"/>
              <a:t>Doel </a:t>
            </a:r>
            <a:r>
              <a:rPr lang="nl-NL" sz="2000" dirty="0"/>
              <a:t>van het Waterbeheer 21ste eeuw is het oplossen en voorkómen van </a:t>
            </a:r>
            <a:r>
              <a:rPr lang="nl-NL" sz="2000" dirty="0" smtClean="0"/>
              <a:t>wateroverlast en tekort (verdroging). </a:t>
            </a:r>
            <a:r>
              <a:rPr lang="nl-NL" sz="2000" dirty="0"/>
              <a:t>Wateroverlast kan ontstaan door het overstromen van </a:t>
            </a:r>
            <a:r>
              <a:rPr lang="nl-NL" sz="2000" dirty="0" smtClean="0"/>
              <a:t>bv beken/rivieren of kanalen. Maar </a:t>
            </a:r>
            <a:r>
              <a:rPr lang="nl-NL" sz="2000" dirty="0"/>
              <a:t>ook doordat water niet kan wegstromen via de riolering en op straat blijft staan. </a:t>
            </a:r>
          </a:p>
          <a:p>
            <a:pPr algn="just">
              <a:defRPr/>
            </a:pPr>
            <a:r>
              <a:rPr lang="nl-NL" sz="2000" dirty="0"/>
              <a:t>In het landschap en in de stad moet ruimte gemaakt worden om water op te slaan, bijvoorbeeld door het aanleggen van vijvers in </a:t>
            </a:r>
            <a:r>
              <a:rPr lang="nl-NL" sz="2000" dirty="0" smtClean="0"/>
              <a:t>woonwijken, retentiebekkens, inundatiegebieden. </a:t>
            </a:r>
            <a:r>
              <a:rPr lang="nl-NL" sz="2000" dirty="0"/>
              <a:t>Doen we dat niet dan zal het water die ruimte straks zelf nemen.</a:t>
            </a:r>
          </a:p>
          <a:p>
            <a:pPr algn="just">
              <a:defRPr/>
            </a:pPr>
            <a:endParaRPr lang="nl-NL" sz="2000" dirty="0"/>
          </a:p>
        </p:txBody>
      </p:sp>
    </p:spTree>
    <p:extLst>
      <p:ext uri="{BB962C8B-B14F-4D97-AF65-F5344CB8AC3E}">
        <p14:creationId xmlns:p14="http://schemas.microsoft.com/office/powerpoint/2010/main" val="2897607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p:cNvSpPr>
            <a:spLocks noGrp="1"/>
          </p:cNvSpPr>
          <p:nvPr>
            <p:ph type="title"/>
          </p:nvPr>
        </p:nvSpPr>
        <p:spPr/>
        <p:txBody>
          <a:bodyPr/>
          <a:lstStyle/>
          <a:p>
            <a:r>
              <a:rPr lang="nl-NL" altLang="nl-NL" sz="3000" smtClean="0"/>
              <a:t>Waterbeleid 21</a:t>
            </a:r>
            <a:r>
              <a:rPr lang="nl-NL" altLang="nl-NL" sz="3000" baseline="30000" smtClean="0"/>
              <a:t>e</a:t>
            </a:r>
            <a:r>
              <a:rPr lang="nl-NL" altLang="nl-NL" sz="3000" smtClean="0"/>
              <a:t> eeuw (WB21)</a:t>
            </a:r>
          </a:p>
        </p:txBody>
      </p:sp>
      <p:sp>
        <p:nvSpPr>
          <p:cNvPr id="22531" name="Tijdelijke aanduiding voor inhoud 2"/>
          <p:cNvSpPr>
            <a:spLocks noGrp="1"/>
          </p:cNvSpPr>
          <p:nvPr>
            <p:ph idx="1"/>
          </p:nvPr>
        </p:nvSpPr>
        <p:spPr>
          <a:xfrm>
            <a:off x="685800" y="1700213"/>
            <a:ext cx="8207375" cy="4897437"/>
          </a:xfrm>
        </p:spPr>
        <p:txBody>
          <a:bodyPr>
            <a:normAutofit fontScale="92500" lnSpcReduction="10000"/>
          </a:bodyPr>
          <a:lstStyle/>
          <a:p>
            <a:pPr algn="just"/>
            <a:r>
              <a:rPr lang="nl-NL" altLang="nl-NL" sz="2000" smtClean="0"/>
              <a:t>Om het waterbeleid voor de 21ste eeuw om te zetten in concrete acties, is het Nationaal Bestuursakkoord Water plus afgesloten. Met dit akkoord hebben Rijk, provincies, gemeenten en waterschappen aangegeven hard aan de slag te gaan met het nieuwe waterbeleid. </a:t>
            </a:r>
          </a:p>
          <a:p>
            <a:pPr algn="just"/>
            <a:endParaRPr lang="nl-NL" altLang="nl-NL" sz="2000" smtClean="0"/>
          </a:p>
          <a:p>
            <a:pPr algn="just"/>
            <a:r>
              <a:rPr lang="nl-NL" altLang="nl-NL" sz="2000" smtClean="0"/>
              <a:t>Het jaar 2015 is een belangrijk moment voor het bestuursakkoord. (betreft alleen het kwaliteitsdeel = KRW 1</a:t>
            </a:r>
            <a:r>
              <a:rPr lang="nl-NL" altLang="nl-NL" sz="2000" baseline="30000" smtClean="0"/>
              <a:t>e</a:t>
            </a:r>
            <a:r>
              <a:rPr lang="nl-NL" altLang="nl-NL" sz="2000" smtClean="0"/>
              <a:t> audit vanuit Brussel = inspanningsverplichting nakomen) WB21 loopt tot 2050: op orde te brengen via het deltaplan en lokaal via WATERNOOD/GGOR. Op dat moment moeten namelijk de maatregelen en acties hebben geleid tot een (veilig en) schoon watersysteem. Klimaatverandering is hier bij inbegrepen. </a:t>
            </a:r>
          </a:p>
          <a:p>
            <a:pPr algn="just"/>
            <a:endParaRPr lang="nl-NL" altLang="nl-NL" sz="2000" smtClean="0"/>
          </a:p>
          <a:p>
            <a:pPr algn="just"/>
            <a:r>
              <a:rPr lang="nl-NL" altLang="nl-NL" sz="2000" smtClean="0"/>
              <a:t>Nederland krijgt waarschijnlijk voor de KRW 2x een derogatie van 6 jaar: kwaliteitsdoelen gerealiseerd in 2027. </a:t>
            </a:r>
          </a:p>
          <a:p>
            <a:pPr algn="just"/>
            <a:endParaRPr lang="nl-NL" altLang="nl-NL" sz="2000" smtClean="0"/>
          </a:p>
        </p:txBody>
      </p:sp>
    </p:spTree>
    <p:extLst>
      <p:ext uri="{BB962C8B-B14F-4D97-AF65-F5344CB8AC3E}">
        <p14:creationId xmlns:p14="http://schemas.microsoft.com/office/powerpoint/2010/main" val="3771324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r>
              <a:rPr lang="nl-NL" altLang="nl-NL" sz="3000" smtClean="0"/>
              <a:t>Doelstellingen</a:t>
            </a:r>
          </a:p>
        </p:txBody>
      </p:sp>
      <p:sp>
        <p:nvSpPr>
          <p:cNvPr id="5123" name="Tijdelijke aanduiding voor inhoud 2"/>
          <p:cNvSpPr>
            <a:spLocks noGrp="1"/>
          </p:cNvSpPr>
          <p:nvPr>
            <p:ph idx="1"/>
          </p:nvPr>
        </p:nvSpPr>
        <p:spPr>
          <a:xfrm>
            <a:off x="611188" y="1981200"/>
            <a:ext cx="8567737" cy="4114800"/>
          </a:xfrm>
        </p:spPr>
        <p:txBody>
          <a:bodyPr/>
          <a:lstStyle/>
          <a:p>
            <a:r>
              <a:rPr lang="nl-NL" altLang="nl-NL" sz="2000" dirty="0" smtClean="0"/>
              <a:t>Kennis vergaren omtrent stedelijk water &amp; beleid</a:t>
            </a:r>
          </a:p>
          <a:p>
            <a:r>
              <a:rPr lang="nl-NL" altLang="nl-NL" sz="2000" dirty="0" smtClean="0"/>
              <a:t>Belangrijkste wet- en regelgeving kennen behorende bij stedelijk water</a:t>
            </a:r>
          </a:p>
          <a:p>
            <a:r>
              <a:rPr lang="nl-NL" altLang="nl-NL" sz="2000" dirty="0" smtClean="0"/>
              <a:t>Betrokken partijen en organisaties bij werken in stedelijk water</a:t>
            </a:r>
          </a:p>
          <a:p>
            <a:endParaRPr lang="nl-NL" altLang="nl-NL" sz="2000" dirty="0" smtClean="0"/>
          </a:p>
        </p:txBody>
      </p:sp>
    </p:spTree>
    <p:extLst>
      <p:ext uri="{BB962C8B-B14F-4D97-AF65-F5344CB8AC3E}">
        <p14:creationId xmlns:p14="http://schemas.microsoft.com/office/powerpoint/2010/main" val="1417949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el 1"/>
          <p:cNvSpPr>
            <a:spLocks noGrp="1"/>
          </p:cNvSpPr>
          <p:nvPr>
            <p:ph type="title"/>
          </p:nvPr>
        </p:nvSpPr>
        <p:spPr/>
        <p:txBody>
          <a:bodyPr/>
          <a:lstStyle/>
          <a:p>
            <a:r>
              <a:rPr lang="nl-NL" altLang="nl-NL" sz="3000" smtClean="0"/>
              <a:t>Waterbeleid 21</a:t>
            </a:r>
            <a:r>
              <a:rPr lang="nl-NL" altLang="nl-NL" sz="3000" baseline="30000" smtClean="0"/>
              <a:t>e</a:t>
            </a:r>
            <a:r>
              <a:rPr lang="nl-NL" altLang="nl-NL" sz="3000" smtClean="0"/>
              <a:t> eeuw (WB21)</a:t>
            </a:r>
          </a:p>
        </p:txBody>
      </p:sp>
      <p:sp>
        <p:nvSpPr>
          <p:cNvPr id="23555" name="Tijdelijke aanduiding voor inhoud 2"/>
          <p:cNvSpPr>
            <a:spLocks noGrp="1"/>
          </p:cNvSpPr>
          <p:nvPr>
            <p:ph idx="1"/>
          </p:nvPr>
        </p:nvSpPr>
        <p:spPr/>
        <p:txBody>
          <a:bodyPr/>
          <a:lstStyle/>
          <a:p>
            <a:pPr algn="just"/>
            <a:r>
              <a:rPr lang="nl-NL" altLang="nl-NL" sz="2000" smtClean="0"/>
              <a:t>Het waterschap richt zich op de overlast die wordt veroorzaakt door het overstromen van beken, kanalen, rivieren en sloten. Het waterschap heeft getoetst waar er precies overlast optreedt en hoe groot de overlast is (knelpunten). De volgende stap is om te kijken wat de beste aanpak is voor elk knelpunt en deze door te voeren.</a:t>
            </a:r>
            <a:endParaRPr lang="nl-NL" altLang="nl-NL" sz="2000" b="1" smtClean="0"/>
          </a:p>
          <a:p>
            <a:pPr algn="just"/>
            <a:endParaRPr lang="nl-NL" altLang="nl-NL" sz="2000" smtClean="0"/>
          </a:p>
        </p:txBody>
      </p:sp>
    </p:spTree>
    <p:extLst>
      <p:ext uri="{BB962C8B-B14F-4D97-AF65-F5344CB8AC3E}">
        <p14:creationId xmlns:p14="http://schemas.microsoft.com/office/powerpoint/2010/main" val="3021907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el 1"/>
          <p:cNvSpPr>
            <a:spLocks noGrp="1"/>
          </p:cNvSpPr>
          <p:nvPr>
            <p:ph type="title"/>
          </p:nvPr>
        </p:nvSpPr>
        <p:spPr/>
        <p:txBody>
          <a:bodyPr/>
          <a:lstStyle/>
          <a:p>
            <a:r>
              <a:rPr lang="nl-NL" altLang="nl-NL" sz="3000" smtClean="0"/>
              <a:t>Stedelijke wateropgaven</a:t>
            </a:r>
          </a:p>
        </p:txBody>
      </p:sp>
      <p:sp>
        <p:nvSpPr>
          <p:cNvPr id="3" name="Tijdelijke aanduiding voor inhoud 2"/>
          <p:cNvSpPr>
            <a:spLocks noGrp="1"/>
          </p:cNvSpPr>
          <p:nvPr>
            <p:ph idx="1"/>
          </p:nvPr>
        </p:nvSpPr>
        <p:spPr/>
        <p:txBody>
          <a:bodyPr/>
          <a:lstStyle/>
          <a:p>
            <a:pPr marL="0" indent="0">
              <a:buFontTx/>
              <a:buNone/>
              <a:defRPr/>
            </a:pPr>
            <a:r>
              <a:rPr lang="nl-NL" sz="2000" dirty="0" smtClean="0"/>
              <a:t>De stedelijke wateropgave wordt gedefinieerd als al hetgeen wat gedaan moet worden om wateroverlast te voorkomen die ontstaat door:</a:t>
            </a:r>
            <a:br>
              <a:rPr lang="nl-NL" sz="2000" dirty="0" smtClean="0"/>
            </a:br>
            <a:r>
              <a:rPr lang="nl-NL" sz="2000" dirty="0" smtClean="0"/>
              <a:t>• Inundatie vanuit oppervlaktewater;</a:t>
            </a:r>
            <a:br>
              <a:rPr lang="nl-NL" sz="2000" dirty="0" smtClean="0"/>
            </a:br>
            <a:r>
              <a:rPr lang="nl-NL" sz="2000" dirty="0" smtClean="0"/>
              <a:t>• Hoge grondwaterstanden;</a:t>
            </a:r>
            <a:br>
              <a:rPr lang="nl-NL" sz="2000" dirty="0" smtClean="0"/>
            </a:br>
            <a:r>
              <a:rPr lang="nl-NL" sz="2000" dirty="0" smtClean="0"/>
              <a:t>• Gebrekkige afvoer van regenwater (o.a. riolering).</a:t>
            </a:r>
          </a:p>
          <a:p>
            <a:pPr>
              <a:defRPr/>
            </a:pPr>
            <a:endParaRPr lang="nl-NL" sz="2000" dirty="0"/>
          </a:p>
          <a:p>
            <a:pPr marL="0" indent="0">
              <a:buFontTx/>
              <a:buNone/>
              <a:defRPr/>
            </a:pPr>
            <a:r>
              <a:rPr lang="nl-NL" sz="2000" dirty="0" smtClean="0"/>
              <a:t>Stedelijke gebied mag slechts één keer per honderd jaar inunderen door oppervlaktewater. Indien inundatie vaker plaatsvindt, is er sprake van een wateropgave voor bv gemeente.</a:t>
            </a:r>
            <a:endParaRPr lang="nl-NL" sz="2000" dirty="0"/>
          </a:p>
        </p:txBody>
      </p:sp>
    </p:spTree>
    <p:extLst>
      <p:ext uri="{BB962C8B-B14F-4D97-AF65-F5344CB8AC3E}">
        <p14:creationId xmlns:p14="http://schemas.microsoft.com/office/powerpoint/2010/main" val="2944653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p:cNvSpPr>
            <a:spLocks noGrp="1"/>
          </p:cNvSpPr>
          <p:nvPr>
            <p:ph type="title"/>
          </p:nvPr>
        </p:nvSpPr>
        <p:spPr/>
        <p:txBody>
          <a:bodyPr/>
          <a:lstStyle/>
          <a:p>
            <a:r>
              <a:rPr lang="nl-NL" altLang="nl-NL" sz="3000" smtClean="0"/>
              <a:t>Nationaal Waterplan</a:t>
            </a:r>
          </a:p>
        </p:txBody>
      </p:sp>
      <p:sp>
        <p:nvSpPr>
          <p:cNvPr id="25603" name="Tijdelijke aanduiding voor inhoud 2"/>
          <p:cNvSpPr>
            <a:spLocks noGrp="1"/>
          </p:cNvSpPr>
          <p:nvPr>
            <p:ph idx="1"/>
          </p:nvPr>
        </p:nvSpPr>
        <p:spPr>
          <a:xfrm>
            <a:off x="685800" y="1700213"/>
            <a:ext cx="7772400" cy="4114800"/>
          </a:xfrm>
        </p:spPr>
        <p:txBody>
          <a:bodyPr>
            <a:normAutofit fontScale="92500" lnSpcReduction="20000"/>
          </a:bodyPr>
          <a:lstStyle/>
          <a:p>
            <a:pPr marL="0" indent="0" algn="just">
              <a:buFontTx/>
              <a:buNone/>
            </a:pPr>
            <a:r>
              <a:rPr lang="nl-NL" altLang="nl-NL" sz="2000" smtClean="0"/>
              <a:t>Het Nationaal Waterplan (NWP) is het rijksplan voor het waterbeleid voor de periode 2009-2015. Het NWP beschrijft welke maatregelen genomen moeten worden om Nederland ook in de toekomst veilig en leefbaar te houden en om de (economische) kansen die water biedt te benutten.</a:t>
            </a:r>
          </a:p>
          <a:p>
            <a:pPr marL="0" indent="0" algn="just">
              <a:buFontTx/>
              <a:buNone/>
            </a:pPr>
            <a:endParaRPr lang="nl-NL" altLang="nl-NL" sz="2000" smtClean="0"/>
          </a:p>
          <a:p>
            <a:pPr marL="0" indent="0" algn="just">
              <a:buFontTx/>
              <a:buNone/>
            </a:pPr>
            <a:r>
              <a:rPr lang="nl-NL" altLang="nl-NL" sz="2000" smtClean="0"/>
              <a:t>Het Nationaal Waterplan richt zich op bescherming tegen overstromingen. Daarnaast is er aandacht voor voldoende en schoon water en de manieren waarop water kan worden gebruikt.</a:t>
            </a:r>
          </a:p>
          <a:p>
            <a:pPr marL="0" indent="0" algn="just">
              <a:buFontTx/>
              <a:buNone/>
            </a:pPr>
            <a:r>
              <a:rPr lang="nl-NL" altLang="nl-NL" sz="2000" smtClean="0"/>
              <a:t>Stroomgebiedbeheerplannen zijn een bijlage van het Nationaal Waterplan. De stroomgebiedbeheerplannen (7 stuks: elk deelstroomgebied heeft er 1) geven aan hoe de waterkwaliteit in een bepaald gebied kan worden verbeterd. Nederland is verdeeld over 4 stroomgebieddistricten: De Rijn (wij zijn RijnOost= 5 waterschappen) , Maas, Schelde en de Eems. </a:t>
            </a:r>
          </a:p>
        </p:txBody>
      </p:sp>
    </p:spTree>
    <p:extLst>
      <p:ext uri="{BB962C8B-B14F-4D97-AF65-F5344CB8AC3E}">
        <p14:creationId xmlns:p14="http://schemas.microsoft.com/office/powerpoint/2010/main" val="30439401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p:txBody>
          <a:bodyPr/>
          <a:lstStyle/>
          <a:p>
            <a:r>
              <a:rPr lang="nl-NL" altLang="nl-NL" sz="3000" smtClean="0"/>
              <a:t>Wet Milieubeheer</a:t>
            </a:r>
          </a:p>
        </p:txBody>
      </p:sp>
      <p:sp>
        <p:nvSpPr>
          <p:cNvPr id="3" name="Tijdelijke aanduiding voor inhoud 2"/>
          <p:cNvSpPr>
            <a:spLocks noGrp="1"/>
          </p:cNvSpPr>
          <p:nvPr>
            <p:ph idx="1"/>
          </p:nvPr>
        </p:nvSpPr>
        <p:spPr>
          <a:xfrm>
            <a:off x="611188" y="1773238"/>
            <a:ext cx="8351837" cy="4114800"/>
          </a:xfrm>
        </p:spPr>
        <p:txBody>
          <a:bodyPr>
            <a:normAutofit fontScale="85000" lnSpcReduction="20000"/>
          </a:bodyPr>
          <a:lstStyle/>
          <a:p>
            <a:pPr marL="0" indent="0" algn="just">
              <a:buFontTx/>
              <a:buNone/>
              <a:defRPr/>
            </a:pPr>
            <a:r>
              <a:rPr lang="nl-NL" sz="2000" dirty="0" smtClean="0"/>
              <a:t>De Wet Milieubeheer (</a:t>
            </a:r>
            <a:r>
              <a:rPr lang="nl-NL" sz="2000" dirty="0" err="1" smtClean="0"/>
              <a:t>Wm</a:t>
            </a:r>
            <a:r>
              <a:rPr lang="nl-NL" sz="2000" dirty="0" smtClean="0"/>
              <a:t>) is de belangrijkste milieuwet. Daarin staat hoe overheden zoals gemeenten, waterschappen en provincies het milieu moeten beschermen. De belangrijkste hulpmiddelen om te zorgen voor een schoon milieu zijn:</a:t>
            </a:r>
          </a:p>
          <a:p>
            <a:pPr marL="0" indent="0" algn="just">
              <a:buFontTx/>
              <a:buNone/>
              <a:defRPr/>
            </a:pPr>
            <a:r>
              <a:rPr lang="nl-NL" sz="2000" dirty="0" smtClean="0"/>
              <a:t>	</a:t>
            </a:r>
          </a:p>
          <a:p>
            <a:pPr marL="0" indent="0" algn="just">
              <a:buFontTx/>
              <a:buNone/>
              <a:defRPr/>
            </a:pPr>
            <a:r>
              <a:rPr lang="nl-NL" sz="2000" dirty="0"/>
              <a:t>	</a:t>
            </a:r>
            <a:r>
              <a:rPr lang="nl-NL" sz="2000" i="1" u="sng" dirty="0" smtClean="0"/>
              <a:t>Milieuplannen *; milieukwaliteitseisen; Milieueffectrapportages </a:t>
            </a:r>
            <a:r>
              <a:rPr lang="nl-NL" sz="2000" i="1" dirty="0" smtClean="0"/>
              <a:t>	</a:t>
            </a:r>
            <a:r>
              <a:rPr lang="nl-NL" sz="2000" i="1" u="sng" dirty="0" smtClean="0"/>
              <a:t>opstellen *; Vergunningen; Milieujaarverslag *; Handhaving</a:t>
            </a:r>
          </a:p>
          <a:p>
            <a:pPr algn="just">
              <a:defRPr/>
            </a:pPr>
            <a:endParaRPr lang="nl-NL" sz="2000" b="1" dirty="0" smtClean="0"/>
          </a:p>
          <a:p>
            <a:pPr marL="0" indent="0" algn="just">
              <a:buFontTx/>
              <a:buNone/>
              <a:defRPr/>
            </a:pPr>
            <a:r>
              <a:rPr lang="nl-NL" sz="2000" dirty="0" smtClean="0"/>
              <a:t>Financiële maatregelen </a:t>
            </a:r>
          </a:p>
          <a:p>
            <a:pPr marL="0" indent="0" algn="just">
              <a:buFontTx/>
              <a:buNone/>
              <a:defRPr/>
            </a:pPr>
            <a:r>
              <a:rPr lang="nl-NL" sz="2000" dirty="0" smtClean="0"/>
              <a:t>Ook bevat de wet milieubeheer regels voor financiële maatregelen om een schoon milieu te stimuleren, zoals:</a:t>
            </a:r>
          </a:p>
          <a:p>
            <a:pPr algn="just">
              <a:defRPr/>
            </a:pPr>
            <a:r>
              <a:rPr lang="nl-NL" sz="2000" dirty="0" smtClean="0"/>
              <a:t>heffingen: rioolheffing van de gemeente bijvoorbeeld;</a:t>
            </a:r>
          </a:p>
          <a:p>
            <a:pPr algn="just">
              <a:defRPr/>
            </a:pPr>
            <a:r>
              <a:rPr lang="nl-NL" sz="2000" dirty="0" smtClean="0"/>
              <a:t>bijdragen: zoals de verwijderingsbijdrage voor afgedankte auto’s; </a:t>
            </a:r>
          </a:p>
          <a:p>
            <a:pPr algn="just">
              <a:defRPr/>
            </a:pPr>
            <a:r>
              <a:rPr lang="nl-NL" sz="2000" dirty="0" smtClean="0"/>
              <a:t>schadevergoedingen: bijvoorbeeld voor het opruimen van een </a:t>
            </a:r>
            <a:r>
              <a:rPr lang="nl-NL" sz="2000" dirty="0" err="1" smtClean="0"/>
              <a:t>olielek</a:t>
            </a:r>
            <a:r>
              <a:rPr lang="nl-NL" sz="2000" dirty="0" smtClean="0"/>
              <a:t>.</a:t>
            </a:r>
          </a:p>
          <a:p>
            <a:pPr marL="0" indent="0" algn="just">
              <a:buFontTx/>
              <a:buNone/>
              <a:defRPr/>
            </a:pPr>
            <a:endParaRPr lang="nl-NL" sz="2000" dirty="0"/>
          </a:p>
          <a:p>
            <a:pPr marL="0" indent="0" algn="just">
              <a:buFontTx/>
              <a:buNone/>
              <a:defRPr/>
            </a:pPr>
            <a:endParaRPr lang="nl-NL" sz="2000" dirty="0"/>
          </a:p>
        </p:txBody>
      </p:sp>
    </p:spTree>
    <p:extLst>
      <p:ext uri="{BB962C8B-B14F-4D97-AF65-F5344CB8AC3E}">
        <p14:creationId xmlns:p14="http://schemas.microsoft.com/office/powerpoint/2010/main" val="6081209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el 1"/>
          <p:cNvSpPr>
            <a:spLocks noGrp="1"/>
          </p:cNvSpPr>
          <p:nvPr>
            <p:ph type="title"/>
          </p:nvPr>
        </p:nvSpPr>
        <p:spPr/>
        <p:txBody>
          <a:bodyPr/>
          <a:lstStyle/>
          <a:p>
            <a:r>
              <a:rPr lang="nl-NL" altLang="nl-NL" sz="3000" smtClean="0"/>
              <a:t>Wet Milieubeheer</a:t>
            </a:r>
          </a:p>
        </p:txBody>
      </p:sp>
      <p:sp>
        <p:nvSpPr>
          <p:cNvPr id="3" name="Tijdelijke aanduiding voor inhoud 2"/>
          <p:cNvSpPr>
            <a:spLocks noGrp="1"/>
          </p:cNvSpPr>
          <p:nvPr>
            <p:ph idx="1"/>
          </p:nvPr>
        </p:nvSpPr>
        <p:spPr>
          <a:xfrm>
            <a:off x="685800" y="1628775"/>
            <a:ext cx="7772400" cy="4114800"/>
          </a:xfrm>
        </p:spPr>
        <p:txBody>
          <a:bodyPr>
            <a:normAutofit fontScale="92500" lnSpcReduction="20000"/>
          </a:bodyPr>
          <a:lstStyle/>
          <a:p>
            <a:pPr marL="0" indent="0" algn="just">
              <a:buFontTx/>
              <a:buNone/>
              <a:defRPr/>
            </a:pPr>
            <a:r>
              <a:rPr lang="nl-NL" sz="2000" i="1" u="sng" dirty="0" smtClean="0"/>
              <a:t>Milieuplannen </a:t>
            </a:r>
          </a:p>
          <a:p>
            <a:pPr marL="0" indent="0" algn="just">
              <a:buFontTx/>
              <a:buNone/>
              <a:defRPr/>
            </a:pPr>
            <a:r>
              <a:rPr lang="nl-NL" sz="2000" dirty="0" smtClean="0"/>
              <a:t>Om vervuiling van het milieu te voorkomen of bestaande problemen aan te pakken, zoals klimaatverandering of luchtvervuiling, maken gemeenten, provincies en het Rijk milieubeleidsplannen. Zo'n plan beschrijft welke doelen wanneer bereikt moeten worden. Zoals: hoeveel procent afval moet worden hergebruikt, of welke schadelijke stoffen fabrieken en bedrijven niet of minder mogen uitstoten. Denk bijvoorbeeld aan fijn stof afkomstig van auto’s en vrachtwagens.</a:t>
            </a:r>
          </a:p>
          <a:p>
            <a:pPr marL="0" indent="0" algn="just">
              <a:buFontTx/>
              <a:buNone/>
              <a:defRPr/>
            </a:pPr>
            <a:endParaRPr lang="nl-NL" sz="2000" dirty="0" smtClean="0"/>
          </a:p>
          <a:p>
            <a:pPr algn="just">
              <a:defRPr/>
            </a:pPr>
            <a:r>
              <a:rPr lang="nl-NL" sz="2000" dirty="0" smtClean="0"/>
              <a:t>Een voorbeeld van een milieuplan waarmee de Rijksoverheid werkt, is het Landelijk afvalbeheerplan (LAP). Dit regelt onder meer:</a:t>
            </a:r>
          </a:p>
          <a:p>
            <a:pPr algn="just">
              <a:defRPr/>
            </a:pPr>
            <a:r>
              <a:rPr lang="nl-NL" sz="2000" dirty="0" smtClean="0"/>
              <a:t>de inzameling van huisvuil door gemeenten;</a:t>
            </a:r>
          </a:p>
          <a:p>
            <a:pPr algn="just">
              <a:defRPr/>
            </a:pPr>
            <a:r>
              <a:rPr lang="nl-NL" sz="2000" dirty="0" smtClean="0"/>
              <a:t>vergunningen voor het transport van gevaarlijk afval.</a:t>
            </a:r>
            <a:endParaRPr lang="nl-NL" sz="2000" dirty="0"/>
          </a:p>
        </p:txBody>
      </p:sp>
    </p:spTree>
    <p:extLst>
      <p:ext uri="{BB962C8B-B14F-4D97-AF65-F5344CB8AC3E}">
        <p14:creationId xmlns:p14="http://schemas.microsoft.com/office/powerpoint/2010/main" val="1866789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p:txBody>
          <a:bodyPr/>
          <a:lstStyle/>
          <a:p>
            <a:r>
              <a:rPr lang="nl-NL" altLang="nl-NL" sz="3000" smtClean="0"/>
              <a:t>Wet Milieubeheer</a:t>
            </a:r>
          </a:p>
        </p:txBody>
      </p:sp>
      <p:sp>
        <p:nvSpPr>
          <p:cNvPr id="28675" name="Tijdelijke aanduiding voor inhoud 2"/>
          <p:cNvSpPr>
            <a:spLocks noGrp="1"/>
          </p:cNvSpPr>
          <p:nvPr>
            <p:ph idx="1"/>
          </p:nvPr>
        </p:nvSpPr>
        <p:spPr/>
        <p:txBody>
          <a:bodyPr>
            <a:normAutofit fontScale="85000" lnSpcReduction="20000"/>
          </a:bodyPr>
          <a:lstStyle/>
          <a:p>
            <a:pPr marL="0" indent="0" algn="just">
              <a:buFontTx/>
              <a:buNone/>
            </a:pPr>
            <a:r>
              <a:rPr lang="nl-NL" altLang="nl-NL" sz="2000" i="1" u="sng" smtClean="0"/>
              <a:t>Milieukwaliteitseisen; </a:t>
            </a:r>
          </a:p>
          <a:p>
            <a:pPr marL="0" indent="0" algn="just">
              <a:buFontTx/>
              <a:buNone/>
            </a:pPr>
            <a:r>
              <a:rPr lang="nl-NL" altLang="nl-NL" sz="2000" smtClean="0"/>
              <a:t>Hoe schoon de lucht, bodem of het water in sloten en rivieren precies moet zijn, staat in zogeheten milieukwaliteitseisen. Deze wettelijke normen geven bijvoorbeeld aan hoeveel stikstofoxiden (NOx) in de lucht mogen zijn of hoeveel van het zware metaal cadmium in het water mag voorkomen.</a:t>
            </a:r>
          </a:p>
          <a:p>
            <a:pPr marL="0" indent="0" algn="just">
              <a:buFontTx/>
              <a:buNone/>
            </a:pPr>
            <a:endParaRPr lang="nl-NL" altLang="nl-NL" sz="2000" i="1" u="sng" smtClean="0"/>
          </a:p>
          <a:p>
            <a:pPr marL="0" indent="0" algn="just">
              <a:buFontTx/>
              <a:buNone/>
            </a:pPr>
            <a:r>
              <a:rPr lang="nl-NL" altLang="nl-NL" sz="2000" i="1" u="sng" smtClean="0"/>
              <a:t>Milieueffectrapportages opstellen </a:t>
            </a:r>
          </a:p>
          <a:p>
            <a:pPr marL="0" indent="0" algn="just">
              <a:buFontTx/>
              <a:buNone/>
            </a:pPr>
            <a:r>
              <a:rPr lang="nl-NL" altLang="nl-NL" sz="2000" smtClean="0"/>
              <a:t>Milieueffectrapportage (MER) brengt risico’s in kaart.</a:t>
            </a:r>
          </a:p>
          <a:p>
            <a:pPr marL="0" indent="0" algn="just">
              <a:buFontTx/>
              <a:buNone/>
            </a:pPr>
            <a:r>
              <a:rPr lang="nl-NL" altLang="nl-NL" sz="2000" smtClean="0"/>
              <a:t>Bij de aanleg van wegen, oliepijpleidingen en andere bouwplannen die grote gevolgen kunnen hebben voor het milieu, is een zogeheten milieueffectrapportage (MER) verplicht. Leidt een project tot teveel milieuvervuiling of het verdwijnen van natuur, dan kan de Rijksoverheid besluiten geen vergunning te geven.</a:t>
            </a:r>
          </a:p>
        </p:txBody>
      </p:sp>
    </p:spTree>
    <p:extLst>
      <p:ext uri="{BB962C8B-B14F-4D97-AF65-F5344CB8AC3E}">
        <p14:creationId xmlns:p14="http://schemas.microsoft.com/office/powerpoint/2010/main" val="4240854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p:txBody>
          <a:bodyPr/>
          <a:lstStyle/>
          <a:p>
            <a:r>
              <a:rPr lang="nl-NL" altLang="nl-NL" sz="3000" smtClean="0"/>
              <a:t>Wet Milieubeheer</a:t>
            </a:r>
          </a:p>
        </p:txBody>
      </p:sp>
      <p:sp>
        <p:nvSpPr>
          <p:cNvPr id="29699" name="Tijdelijke aanduiding voor inhoud 2"/>
          <p:cNvSpPr>
            <a:spLocks noGrp="1"/>
          </p:cNvSpPr>
          <p:nvPr>
            <p:ph idx="1"/>
          </p:nvPr>
        </p:nvSpPr>
        <p:spPr>
          <a:xfrm>
            <a:off x="685800" y="1474788"/>
            <a:ext cx="8062913" cy="4114800"/>
          </a:xfrm>
        </p:spPr>
        <p:txBody>
          <a:bodyPr>
            <a:normAutofit fontScale="92500" lnSpcReduction="20000"/>
          </a:bodyPr>
          <a:lstStyle/>
          <a:p>
            <a:pPr marL="0" indent="0" algn="just">
              <a:buFontTx/>
              <a:buNone/>
            </a:pPr>
            <a:r>
              <a:rPr lang="nl-NL" altLang="nl-NL" sz="2000" i="1" u="sng" smtClean="0"/>
              <a:t>Milieujaarverslag; </a:t>
            </a:r>
          </a:p>
          <a:p>
            <a:pPr marL="0" indent="0" algn="just">
              <a:buFontTx/>
              <a:buNone/>
            </a:pPr>
            <a:r>
              <a:rPr lang="nl-NL" altLang="nl-NL" sz="2000" smtClean="0"/>
              <a:t>Een milieujaarverslag (MJV) is een verslag van bedrijven over hun milieuprestaties. Deze wordt per jaar uitgebracht. In het verslag van elk bedrijf is te vinden wat de uitstoot van schadelijke stoffen naar lucht en water is, hoeveel afvalstoffen er zijn afgevoerd en wat er gebeurt met klachten van omwonenden over stank en geluid. Bij de productie van staal, olie, plastic en andere materialen komen vervuilende stoffen vrij. Om bedrijven in deze sectoren te stimuleren schoon te produceren zijn ze verplicht om een milieujaarrapportage te publiceren</a:t>
            </a:r>
            <a:endParaRPr lang="nl-NL" altLang="nl-NL" sz="2000" i="1" u="sng" smtClean="0"/>
          </a:p>
          <a:p>
            <a:pPr marL="0" indent="0" algn="just">
              <a:buFontTx/>
              <a:buNone/>
            </a:pPr>
            <a:endParaRPr lang="nl-NL" altLang="nl-NL" sz="2000" i="1" u="sng" smtClean="0"/>
          </a:p>
          <a:p>
            <a:pPr marL="0" indent="0" algn="just">
              <a:buFontTx/>
              <a:buNone/>
            </a:pPr>
            <a:r>
              <a:rPr lang="nl-NL" altLang="nl-NL" sz="2000" i="1" u="sng" smtClean="0"/>
              <a:t>Handhaving</a:t>
            </a:r>
          </a:p>
          <a:p>
            <a:pPr marL="0" indent="0" algn="just">
              <a:buFontTx/>
              <a:buNone/>
            </a:pPr>
            <a:r>
              <a:rPr lang="nl-NL" altLang="nl-NL" sz="2000" smtClean="0"/>
              <a:t>De Inspectie Leefomgeving en Transport (ILT, voorheen VROM-Inspectie) is 1 van de instanties die zorgt dat de milieuregels van de Rijksoverheid worden nageleefd. Ook de gemeenten, politie en justitie handhaven de Wet milieubeheer en andere milieuwetten. </a:t>
            </a:r>
          </a:p>
        </p:txBody>
      </p:sp>
    </p:spTree>
    <p:extLst>
      <p:ext uri="{BB962C8B-B14F-4D97-AF65-F5344CB8AC3E}">
        <p14:creationId xmlns:p14="http://schemas.microsoft.com/office/powerpoint/2010/main" val="29521417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p:txBody>
          <a:bodyPr/>
          <a:lstStyle/>
          <a:p>
            <a:r>
              <a:rPr lang="nl-NL" altLang="nl-NL" sz="3000" smtClean="0"/>
              <a:t>Stedelijk waterplan</a:t>
            </a:r>
          </a:p>
        </p:txBody>
      </p:sp>
      <p:sp>
        <p:nvSpPr>
          <p:cNvPr id="3" name="Tijdelijke aanduiding voor inhoud 2"/>
          <p:cNvSpPr>
            <a:spLocks noGrp="1"/>
          </p:cNvSpPr>
          <p:nvPr>
            <p:ph idx="1"/>
          </p:nvPr>
        </p:nvSpPr>
        <p:spPr/>
        <p:txBody>
          <a:bodyPr>
            <a:normAutofit fontScale="92500" lnSpcReduction="20000"/>
          </a:bodyPr>
          <a:lstStyle/>
          <a:p>
            <a:pPr marL="0" indent="0" algn="just">
              <a:buFontTx/>
              <a:buNone/>
              <a:defRPr/>
            </a:pPr>
            <a:r>
              <a:rPr lang="nl-NL" sz="2000" dirty="0" smtClean="0"/>
              <a:t>Het Stedelijk Waterplan is een uitvoeringsplan om de waterkwaliteit en –kwantiteit binnen een gemeente te verbeteren. Om de waterkwantiteit te verbeteren zijn de afgelopen jaren diverse projecten uitgevoerd, bijvoorbeeld nieuwe bruggen, vergroten van duikers en de realisatie van het nieuwe gemalen. Door het verbreden en verdiepen van de watergangen, maar ook door het graven van extra water, wordt de waterkwantiteit (berging) eveneens verbeterd. </a:t>
            </a:r>
          </a:p>
          <a:p>
            <a:pPr marL="0" indent="0" algn="just">
              <a:buFontTx/>
              <a:buNone/>
              <a:defRPr/>
            </a:pPr>
            <a:r>
              <a:rPr lang="nl-NL" sz="2000" dirty="0" smtClean="0"/>
              <a:t>N.B. gemeenten deden en doen niets of weinig aan oppervlaktewater in steden. Waterschappen nemen alle stedelijke watersystemen deze jaren over en herstellen ze waar nodig t.b.v. kwantiteits- en kwaliteitsdoelen. Dus een gemeente kan dat wel in het GWP zetten, maar de waterschappen zullen het gaan uitvoeren.</a:t>
            </a:r>
          </a:p>
          <a:p>
            <a:pPr marL="0" indent="0" algn="just">
              <a:buFontTx/>
              <a:buNone/>
              <a:defRPr/>
            </a:pPr>
            <a:endParaRPr lang="nl-NL" sz="2000" dirty="0" smtClean="0"/>
          </a:p>
          <a:p>
            <a:pPr algn="just">
              <a:defRPr/>
            </a:pPr>
            <a:endParaRPr lang="nl-NL" sz="2000" dirty="0"/>
          </a:p>
        </p:txBody>
      </p:sp>
    </p:spTree>
    <p:extLst>
      <p:ext uri="{BB962C8B-B14F-4D97-AF65-F5344CB8AC3E}">
        <p14:creationId xmlns:p14="http://schemas.microsoft.com/office/powerpoint/2010/main" val="13516663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p:nvPr>
        </p:nvSpPr>
        <p:spPr/>
        <p:txBody>
          <a:bodyPr/>
          <a:lstStyle/>
          <a:p>
            <a:r>
              <a:rPr lang="nl-NL" altLang="nl-NL" sz="3000" smtClean="0"/>
              <a:t>Stedelijk waterplan</a:t>
            </a:r>
          </a:p>
        </p:txBody>
      </p:sp>
      <p:sp>
        <p:nvSpPr>
          <p:cNvPr id="3" name="Tijdelijke aanduiding voor inhoud 2"/>
          <p:cNvSpPr>
            <a:spLocks noGrp="1"/>
          </p:cNvSpPr>
          <p:nvPr>
            <p:ph idx="1"/>
          </p:nvPr>
        </p:nvSpPr>
        <p:spPr/>
        <p:txBody>
          <a:bodyPr/>
          <a:lstStyle/>
          <a:p>
            <a:pPr marL="0" indent="0" algn="just">
              <a:buFontTx/>
              <a:buNone/>
              <a:defRPr/>
            </a:pPr>
            <a:r>
              <a:rPr lang="nl-NL" sz="2000" dirty="0" smtClean="0"/>
              <a:t>Met aanpassingen in het rioolstelsel wordt de waterkwaliteit verbeterd. (dat doen gemeenten ook op last van de provincies: minimaal de zgn. ‘basisinspanning’ moet behaald zijn: formeel 1jan 2005: veel gemeenten hebben ook dat niet gehaald, maar zijn nu bezig met een inhaalslag).Ook het jaarlijks (Normaal 1x per 10 jaar) terugkerend baggerprogramma heeft een positief effect op zowel de waterkwaliteit als de –kwantiteit. </a:t>
            </a:r>
          </a:p>
          <a:p>
            <a:pPr algn="just">
              <a:defRPr/>
            </a:pPr>
            <a:endParaRPr lang="nl-NL" sz="2000" dirty="0"/>
          </a:p>
        </p:txBody>
      </p:sp>
    </p:spTree>
    <p:extLst>
      <p:ext uri="{BB962C8B-B14F-4D97-AF65-F5344CB8AC3E}">
        <p14:creationId xmlns:p14="http://schemas.microsoft.com/office/powerpoint/2010/main" val="34065980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p:cNvSpPr>
            <a:spLocks noGrp="1"/>
          </p:cNvSpPr>
          <p:nvPr>
            <p:ph type="title"/>
          </p:nvPr>
        </p:nvSpPr>
        <p:spPr/>
        <p:txBody>
          <a:bodyPr/>
          <a:lstStyle/>
          <a:p>
            <a:r>
              <a:rPr lang="nl-NL" altLang="nl-NL" sz="3000" smtClean="0"/>
              <a:t>Stedelijk waterplan</a:t>
            </a:r>
          </a:p>
        </p:txBody>
      </p:sp>
      <p:sp>
        <p:nvSpPr>
          <p:cNvPr id="3" name="Tijdelijke aanduiding voor inhoud 2"/>
          <p:cNvSpPr>
            <a:spLocks noGrp="1"/>
          </p:cNvSpPr>
          <p:nvPr>
            <p:ph idx="1"/>
          </p:nvPr>
        </p:nvSpPr>
        <p:spPr/>
        <p:txBody>
          <a:bodyPr>
            <a:normAutofit fontScale="92500" lnSpcReduction="10000"/>
          </a:bodyPr>
          <a:lstStyle/>
          <a:p>
            <a:pPr marL="0" indent="0" algn="just">
              <a:buFontTx/>
              <a:buNone/>
              <a:defRPr/>
            </a:pPr>
            <a:r>
              <a:rPr lang="nl-NL" sz="2000" dirty="0" smtClean="0"/>
              <a:t>Bij de inrichting, het beheer en het onderhoud van de watergangen wordt rekening gehouden met de functie ervan. </a:t>
            </a:r>
          </a:p>
          <a:p>
            <a:pPr marL="0" indent="0" algn="just">
              <a:buFontTx/>
              <a:buNone/>
              <a:defRPr/>
            </a:pPr>
            <a:endParaRPr lang="nl-NL" sz="2000" dirty="0" smtClean="0"/>
          </a:p>
          <a:p>
            <a:pPr marL="0" indent="0" algn="just">
              <a:buFontTx/>
              <a:buNone/>
              <a:defRPr/>
            </a:pPr>
            <a:r>
              <a:rPr lang="nl-NL" sz="2000" dirty="0" smtClean="0"/>
              <a:t>Voor bijvoorbeeld watergangen met een visfunctie of een zwemfunctie gelden aanvullende maatregelen. Maar ook worden natuurvriendelijke oevers aangelegd, rekening houdend met de functie van de watergang. Ook de beleving van het water heeft een belangrijke plaats in het Stedelijk Waterplan. Groen en water zijn immers van grote waarde voor de gemeente. Ook met een aspect als veiligheid wordt nadrukkelijk rekening gehouden. </a:t>
            </a:r>
          </a:p>
          <a:p>
            <a:pPr algn="just">
              <a:defRPr/>
            </a:pPr>
            <a:endParaRPr lang="nl-NL" sz="2000" dirty="0"/>
          </a:p>
        </p:txBody>
      </p:sp>
    </p:spTree>
    <p:extLst>
      <p:ext uri="{BB962C8B-B14F-4D97-AF65-F5344CB8AC3E}">
        <p14:creationId xmlns:p14="http://schemas.microsoft.com/office/powerpoint/2010/main" val="1008565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p:txBody>
          <a:bodyPr/>
          <a:lstStyle/>
          <a:p>
            <a:r>
              <a:rPr lang="nl-NL" altLang="nl-NL" sz="3000" dirty="0" smtClean="0"/>
              <a:t>Regelgeving stedelijk water (beleid)</a:t>
            </a:r>
            <a:endParaRPr lang="nl-NL" altLang="nl-NL" sz="3000" dirty="0" smtClean="0"/>
          </a:p>
        </p:txBody>
      </p:sp>
      <p:sp>
        <p:nvSpPr>
          <p:cNvPr id="6147" name="Tijdelijke aanduiding voor inhoud 2"/>
          <p:cNvSpPr>
            <a:spLocks noGrp="1"/>
          </p:cNvSpPr>
          <p:nvPr>
            <p:ph idx="1"/>
          </p:nvPr>
        </p:nvSpPr>
        <p:spPr>
          <a:xfrm>
            <a:off x="611188" y="1730375"/>
            <a:ext cx="7772400" cy="4114800"/>
          </a:xfrm>
        </p:spPr>
        <p:txBody>
          <a:bodyPr>
            <a:normAutofit fontScale="85000" lnSpcReduction="20000"/>
          </a:bodyPr>
          <a:lstStyle/>
          <a:p>
            <a:r>
              <a:rPr lang="nl-NL" altLang="nl-NL" sz="2000" dirty="0" smtClean="0"/>
              <a:t>Waterwet</a:t>
            </a:r>
          </a:p>
          <a:p>
            <a:r>
              <a:rPr lang="nl-NL" altLang="nl-NL" sz="2000" dirty="0" smtClean="0"/>
              <a:t>Waterschapswet</a:t>
            </a:r>
          </a:p>
          <a:p>
            <a:r>
              <a:rPr lang="nl-NL" altLang="nl-NL" sz="2000" dirty="0" smtClean="0"/>
              <a:t>Europese Kaderrichtlijn Water (KRW) </a:t>
            </a:r>
          </a:p>
          <a:p>
            <a:r>
              <a:rPr lang="nl-NL" altLang="nl-NL" sz="2000" dirty="0" smtClean="0"/>
              <a:t>Waterakkoord</a:t>
            </a:r>
          </a:p>
          <a:p>
            <a:r>
              <a:rPr lang="nl-NL" altLang="nl-NL" sz="2000" dirty="0" smtClean="0"/>
              <a:t>Watertoets</a:t>
            </a:r>
          </a:p>
          <a:p>
            <a:r>
              <a:rPr lang="nl-NL" altLang="nl-NL" sz="2000" dirty="0" smtClean="0"/>
              <a:t>WABO (</a:t>
            </a:r>
            <a:r>
              <a:rPr lang="nl-NL" altLang="nl-NL" sz="1500" dirty="0" smtClean="0"/>
              <a:t>wet administratieve bepalingen omgevingsrecht: </a:t>
            </a:r>
            <a:r>
              <a:rPr lang="nl-NL" altLang="nl-NL" sz="1500" dirty="0" smtClean="0">
                <a:sym typeface="Wingdings" panose="05000000000000000000" pitchFamily="2" charset="2"/>
              </a:rPr>
              <a:t> omgevingsvergunning</a:t>
            </a:r>
            <a:r>
              <a:rPr lang="nl-NL" altLang="nl-NL" sz="2000" dirty="0" smtClean="0">
                <a:sym typeface="Wingdings" panose="05000000000000000000" pitchFamily="2" charset="2"/>
              </a:rPr>
              <a:t>)</a:t>
            </a:r>
            <a:endParaRPr lang="nl-NL" altLang="nl-NL" sz="2000" dirty="0" smtClean="0"/>
          </a:p>
          <a:p>
            <a:r>
              <a:rPr lang="nl-NL" altLang="nl-NL" sz="2000" dirty="0" smtClean="0"/>
              <a:t>Waterbeleid 21</a:t>
            </a:r>
            <a:r>
              <a:rPr lang="nl-NL" altLang="nl-NL" sz="2000" baseline="30000" dirty="0" smtClean="0"/>
              <a:t>e</a:t>
            </a:r>
            <a:r>
              <a:rPr lang="nl-NL" altLang="nl-NL" sz="2000" dirty="0" smtClean="0"/>
              <a:t> eeuw (WB21) </a:t>
            </a:r>
          </a:p>
          <a:p>
            <a:r>
              <a:rPr lang="nl-NL" altLang="nl-NL" sz="2000" dirty="0" smtClean="0"/>
              <a:t>Stedelijke wateropgaven</a:t>
            </a:r>
          </a:p>
          <a:p>
            <a:r>
              <a:rPr lang="nl-NL" altLang="nl-NL" sz="2000" dirty="0" smtClean="0"/>
              <a:t>Nationaal Waterplan (NWP)</a:t>
            </a:r>
          </a:p>
          <a:p>
            <a:r>
              <a:rPr lang="nl-NL" altLang="nl-NL" sz="2000" dirty="0" smtClean="0"/>
              <a:t>Wet Milieubeheer (</a:t>
            </a:r>
            <a:r>
              <a:rPr lang="nl-NL" altLang="nl-NL" sz="2000" dirty="0" err="1" smtClean="0"/>
              <a:t>Wm</a:t>
            </a:r>
            <a:r>
              <a:rPr lang="nl-NL" altLang="nl-NL" sz="2000" dirty="0" smtClean="0"/>
              <a:t>)</a:t>
            </a:r>
          </a:p>
          <a:p>
            <a:r>
              <a:rPr lang="nl-NL" altLang="nl-NL" sz="2000" dirty="0" smtClean="0"/>
              <a:t>Gemeentelijk waterplan (GWP)</a:t>
            </a:r>
          </a:p>
          <a:p>
            <a:r>
              <a:rPr lang="nl-NL" altLang="nl-NL" sz="2000" dirty="0" smtClean="0"/>
              <a:t>Waterketen</a:t>
            </a:r>
          </a:p>
          <a:p>
            <a:pPr marL="0" indent="0">
              <a:buNone/>
            </a:pPr>
            <a:endParaRPr lang="nl-NL" altLang="nl-NL" sz="2000" dirty="0" smtClean="0"/>
          </a:p>
        </p:txBody>
      </p:sp>
    </p:spTree>
    <p:extLst>
      <p:ext uri="{BB962C8B-B14F-4D97-AF65-F5344CB8AC3E}">
        <p14:creationId xmlns:p14="http://schemas.microsoft.com/office/powerpoint/2010/main" val="38880462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p:txBody>
          <a:bodyPr/>
          <a:lstStyle/>
          <a:p>
            <a:r>
              <a:rPr lang="nl-NL" altLang="nl-NL" sz="3000" smtClean="0"/>
              <a:t>Waterketen</a:t>
            </a:r>
          </a:p>
        </p:txBody>
      </p:sp>
      <p:sp>
        <p:nvSpPr>
          <p:cNvPr id="33795" name="Tijdelijke aanduiding voor inhoud 2"/>
          <p:cNvSpPr>
            <a:spLocks noGrp="1"/>
          </p:cNvSpPr>
          <p:nvPr>
            <p:ph idx="1"/>
          </p:nvPr>
        </p:nvSpPr>
        <p:spPr/>
        <p:txBody>
          <a:bodyPr/>
          <a:lstStyle/>
          <a:p>
            <a:endParaRPr lang="nl-NL" altLang="nl-NL" sz="2000" smtClean="0"/>
          </a:p>
        </p:txBody>
      </p:sp>
      <p:pic>
        <p:nvPicPr>
          <p:cNvPr id="337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557338"/>
            <a:ext cx="7785100" cy="504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797" name="Tekstvak 3"/>
          <p:cNvSpPr txBox="1">
            <a:spLocks noChangeArrowheads="1"/>
          </p:cNvSpPr>
          <p:nvPr/>
        </p:nvSpPr>
        <p:spPr bwMode="auto">
          <a:xfrm>
            <a:off x="6443663" y="6415088"/>
            <a:ext cx="28082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har char="»"/>
              <a:defRPr sz="2000">
                <a:solidFill>
                  <a:schemeClr val="tx1"/>
                </a:solidFill>
                <a:latin typeface="Tahoma" panose="020B0604030504040204" pitchFamily="34" charset="0"/>
              </a:defRPr>
            </a:lvl5pPr>
            <a:lvl6pPr marL="2514600" indent="-228600" defTabSz="457200" eaLnBrk="0" fontAlgn="base" hangingPunct="0">
              <a:spcBef>
                <a:spcPct val="20000"/>
              </a:spcBef>
              <a:spcAft>
                <a:spcPct val="0"/>
              </a:spcAft>
              <a:buChar char="»"/>
              <a:defRPr sz="2000">
                <a:solidFill>
                  <a:schemeClr val="tx1"/>
                </a:solidFill>
                <a:latin typeface="Tahoma" panose="020B0604030504040204" pitchFamily="34" charset="0"/>
              </a:defRPr>
            </a:lvl6pPr>
            <a:lvl7pPr marL="2971800" indent="-228600" defTabSz="457200" eaLnBrk="0" fontAlgn="base" hangingPunct="0">
              <a:spcBef>
                <a:spcPct val="20000"/>
              </a:spcBef>
              <a:spcAft>
                <a:spcPct val="0"/>
              </a:spcAft>
              <a:buChar char="»"/>
              <a:defRPr sz="2000">
                <a:solidFill>
                  <a:schemeClr val="tx1"/>
                </a:solidFill>
                <a:latin typeface="Tahoma" panose="020B0604030504040204" pitchFamily="34" charset="0"/>
              </a:defRPr>
            </a:lvl7pPr>
            <a:lvl8pPr marL="3429000" indent="-228600" defTabSz="457200" eaLnBrk="0" fontAlgn="base" hangingPunct="0">
              <a:spcBef>
                <a:spcPct val="20000"/>
              </a:spcBef>
              <a:spcAft>
                <a:spcPct val="0"/>
              </a:spcAft>
              <a:buChar char="»"/>
              <a:defRPr sz="2000">
                <a:solidFill>
                  <a:schemeClr val="tx1"/>
                </a:solidFill>
                <a:latin typeface="Tahoma" panose="020B0604030504040204" pitchFamily="34" charset="0"/>
              </a:defRPr>
            </a:lvl8pPr>
            <a:lvl9pPr marL="3886200" indent="-228600" defTabSz="457200" eaLnBrk="0" fontAlgn="base" hangingPunct="0">
              <a:spcBef>
                <a:spcPct val="20000"/>
              </a:spcBef>
              <a:spcAft>
                <a:spcPct val="0"/>
              </a:spcAft>
              <a:buChar char="»"/>
              <a:defRPr sz="2000">
                <a:solidFill>
                  <a:schemeClr val="tx1"/>
                </a:solidFill>
                <a:latin typeface="Tahoma" panose="020B0604030504040204" pitchFamily="34" charset="0"/>
              </a:defRPr>
            </a:lvl9pPr>
          </a:lstStyle>
          <a:p>
            <a:pPr eaLnBrk="1" hangingPunct="1">
              <a:spcBef>
                <a:spcPct val="0"/>
              </a:spcBef>
              <a:buFontTx/>
              <a:buNone/>
            </a:pPr>
            <a:r>
              <a:rPr lang="nl-NL" altLang="nl-NL" sz="1800">
                <a:latin typeface="Arial" panose="020B0604020202020204" pitchFamily="34" charset="0"/>
              </a:rPr>
              <a:t>Bron: winnet.nl</a:t>
            </a:r>
          </a:p>
        </p:txBody>
      </p:sp>
    </p:spTree>
    <p:extLst>
      <p:ext uri="{BB962C8B-B14F-4D97-AF65-F5344CB8AC3E}">
        <p14:creationId xmlns:p14="http://schemas.microsoft.com/office/powerpoint/2010/main" val="2183228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1"/>
          <p:cNvSpPr>
            <a:spLocks noGrp="1"/>
          </p:cNvSpPr>
          <p:nvPr>
            <p:ph type="title"/>
          </p:nvPr>
        </p:nvSpPr>
        <p:spPr/>
        <p:txBody>
          <a:bodyPr/>
          <a:lstStyle/>
          <a:p>
            <a:r>
              <a:rPr lang="nl-NL" altLang="nl-NL" sz="3000" smtClean="0"/>
              <a:t>Waterketen</a:t>
            </a:r>
          </a:p>
        </p:txBody>
      </p:sp>
      <p:sp>
        <p:nvSpPr>
          <p:cNvPr id="34819" name="Tijdelijke aanduiding voor inhoud 2"/>
          <p:cNvSpPr>
            <a:spLocks noGrp="1"/>
          </p:cNvSpPr>
          <p:nvPr>
            <p:ph idx="1"/>
          </p:nvPr>
        </p:nvSpPr>
        <p:spPr/>
        <p:txBody>
          <a:bodyPr>
            <a:normAutofit fontScale="92500" lnSpcReduction="20000"/>
          </a:bodyPr>
          <a:lstStyle/>
          <a:p>
            <a:pPr marL="0" indent="0" algn="just">
              <a:buFontTx/>
              <a:buNone/>
            </a:pPr>
            <a:r>
              <a:rPr lang="nl-NL" altLang="nl-NL" sz="2000" smtClean="0"/>
              <a:t>Waterketen</a:t>
            </a:r>
          </a:p>
          <a:p>
            <a:pPr marL="0" indent="0" algn="just">
              <a:buFontTx/>
              <a:buNone/>
            </a:pPr>
            <a:r>
              <a:rPr lang="nl-NL" altLang="nl-NL" sz="2000" smtClean="0"/>
              <a:t>de keten van waterproductie (drinkwaterbedrijven en individuele waterwinning), waterverbruik (huishoudens, bedrijven en instellingen), inzameling en transport van afvalwater (gemeenten en waterschappen) en rioolwaterzuivering (waterschappen).</a:t>
            </a:r>
          </a:p>
          <a:p>
            <a:pPr marL="0" indent="0">
              <a:buFontTx/>
              <a:buNone/>
            </a:pPr>
            <a:endParaRPr lang="nl-NL" altLang="nl-NL" sz="2000" smtClean="0"/>
          </a:p>
          <a:p>
            <a:pPr marL="0" indent="0" algn="just">
              <a:buFontTx/>
              <a:buNone/>
            </a:pPr>
            <a:r>
              <a:rPr lang="nl-NL" altLang="nl-NL" sz="2000" smtClean="0"/>
              <a:t>Drinkwater</a:t>
            </a:r>
          </a:p>
          <a:p>
            <a:pPr marL="0" indent="0" algn="just">
              <a:buFontTx/>
              <a:buNone/>
            </a:pPr>
            <a:r>
              <a:rPr lang="nl-NL" altLang="nl-NL" sz="2000" smtClean="0"/>
              <a:t>Het drinkwaterbedrijf produceert drinkwater uit grondwater of oppervlakte water en verzorgt het transport via waterleidingen naar woningen, bedrijven en instellingen. Slechts een klein deel van het drinkwater wordt ook opgedronken. Het grootste deel van ons drinkwater wordt dus na gebruik afvalwater.</a:t>
            </a:r>
          </a:p>
          <a:p>
            <a:pPr marL="0" indent="0" algn="just">
              <a:buFontTx/>
              <a:buNone/>
            </a:pPr>
            <a:endParaRPr lang="nl-NL" altLang="nl-NL" sz="2000" smtClean="0"/>
          </a:p>
        </p:txBody>
      </p:sp>
    </p:spTree>
    <p:extLst>
      <p:ext uri="{BB962C8B-B14F-4D97-AF65-F5344CB8AC3E}">
        <p14:creationId xmlns:p14="http://schemas.microsoft.com/office/powerpoint/2010/main" val="21621589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p:cNvSpPr>
            <a:spLocks noGrp="1"/>
          </p:cNvSpPr>
          <p:nvPr>
            <p:ph type="title"/>
          </p:nvPr>
        </p:nvSpPr>
        <p:spPr/>
        <p:txBody>
          <a:bodyPr/>
          <a:lstStyle/>
          <a:p>
            <a:r>
              <a:rPr lang="nl-NL" altLang="nl-NL" sz="3000" smtClean="0"/>
              <a:t>Waterketen</a:t>
            </a:r>
          </a:p>
        </p:txBody>
      </p:sp>
      <p:sp>
        <p:nvSpPr>
          <p:cNvPr id="3" name="Tijdelijke aanduiding voor inhoud 2"/>
          <p:cNvSpPr>
            <a:spLocks noGrp="1"/>
          </p:cNvSpPr>
          <p:nvPr>
            <p:ph idx="1"/>
          </p:nvPr>
        </p:nvSpPr>
        <p:spPr>
          <a:xfrm>
            <a:off x="685800" y="1628775"/>
            <a:ext cx="7772400" cy="4114800"/>
          </a:xfrm>
        </p:spPr>
        <p:txBody>
          <a:bodyPr>
            <a:normAutofit fontScale="92500" lnSpcReduction="20000"/>
          </a:bodyPr>
          <a:lstStyle/>
          <a:p>
            <a:pPr marL="0" indent="0" algn="just">
              <a:buFontTx/>
              <a:buNone/>
              <a:defRPr/>
            </a:pPr>
            <a:r>
              <a:rPr lang="nl-NL" sz="2000" dirty="0" smtClean="0"/>
              <a:t>Riolering</a:t>
            </a:r>
          </a:p>
          <a:p>
            <a:pPr marL="0" indent="0" algn="just">
              <a:buFontTx/>
              <a:buNone/>
              <a:defRPr/>
            </a:pPr>
            <a:r>
              <a:rPr lang="nl-NL" sz="2000" dirty="0" smtClean="0"/>
              <a:t>Afvalwater is slecht voor de gezondheid en het milieu. Daarom is voor het afvoeren van afvalwater een netwerk van gesloten riolen aangelegd. Het riool is de schakel tussen uw huis en de waterzuivering. Het rioolstelsel bestaat uit dunne tot hele dikke buizen van kunststof, klei (gres), of beton. Het grootste deel van het afvalwater stroomt vanzelf weg doordat het riool van hoog (huis) naar laag (gemaal) is aangelegd (en de helft in Nederland is lek: werkt zelfs als een drainage voor het stedelijk grondwatersysteem: kost zo’n 20-30 miljard om dat op orde te brengen!) We noemen dit het </a:t>
            </a:r>
            <a:r>
              <a:rPr lang="nl-NL" sz="2000" dirty="0" err="1" smtClean="0"/>
              <a:t>vrijverval</a:t>
            </a:r>
            <a:r>
              <a:rPr lang="nl-NL" sz="2000" dirty="0" smtClean="0"/>
              <a:t> riool. Met gemalen pompen (waterschap het afvalwater verder. Op veel plaatsen wordt daarbij gebruik gemaakt van persleidingen, waarbij het afvalwater onder druk wordt verpompt. De gemeente verzorgt het onderhoud en de aanleg van het rioolstelsel. Het waterschap beheert de grote transportriolen naar de waterzuivering.</a:t>
            </a:r>
          </a:p>
          <a:p>
            <a:pPr algn="just">
              <a:defRPr/>
            </a:pPr>
            <a:endParaRPr lang="nl-NL" sz="2000" dirty="0" smtClean="0"/>
          </a:p>
          <a:p>
            <a:pPr algn="just">
              <a:defRPr/>
            </a:pPr>
            <a:endParaRPr lang="nl-NL" sz="2000" dirty="0"/>
          </a:p>
        </p:txBody>
      </p:sp>
    </p:spTree>
    <p:extLst>
      <p:ext uri="{BB962C8B-B14F-4D97-AF65-F5344CB8AC3E}">
        <p14:creationId xmlns:p14="http://schemas.microsoft.com/office/powerpoint/2010/main" val="18857756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1"/>
          <p:cNvSpPr>
            <a:spLocks noGrp="1"/>
          </p:cNvSpPr>
          <p:nvPr>
            <p:ph type="title"/>
          </p:nvPr>
        </p:nvSpPr>
        <p:spPr/>
        <p:txBody>
          <a:bodyPr/>
          <a:lstStyle/>
          <a:p>
            <a:r>
              <a:rPr lang="nl-NL" altLang="nl-NL" sz="3000" smtClean="0"/>
              <a:t>Waterketen</a:t>
            </a:r>
          </a:p>
        </p:txBody>
      </p:sp>
      <p:sp>
        <p:nvSpPr>
          <p:cNvPr id="3" name="Tijdelijke aanduiding voor inhoud 2"/>
          <p:cNvSpPr>
            <a:spLocks noGrp="1"/>
          </p:cNvSpPr>
          <p:nvPr>
            <p:ph idx="1"/>
          </p:nvPr>
        </p:nvSpPr>
        <p:spPr/>
        <p:txBody>
          <a:bodyPr>
            <a:normAutofit fontScale="92500" lnSpcReduction="20000"/>
          </a:bodyPr>
          <a:lstStyle/>
          <a:p>
            <a:pPr marL="0" indent="0" algn="just">
              <a:buFontTx/>
              <a:buNone/>
              <a:defRPr/>
            </a:pPr>
            <a:r>
              <a:rPr lang="nl-NL" sz="2000" dirty="0" smtClean="0"/>
              <a:t>Waterzuivering</a:t>
            </a:r>
          </a:p>
          <a:p>
            <a:pPr marL="0" indent="0" algn="just">
              <a:buFontTx/>
              <a:buNone/>
              <a:defRPr/>
            </a:pPr>
            <a:r>
              <a:rPr lang="nl-NL" sz="2000" dirty="0" smtClean="0"/>
              <a:t>Vroeger werd afvalwater ongezuiverd geloosd in sloten, rivieren en de zee. Tegenwoordig wordt al ons afvalwater eerst grondig (relatief goed, maar voor Nederland niet goed genoeg: rendement is nog te laag: nieuwe technieken worden ontwikkeld: o.a. MBR en </a:t>
            </a:r>
            <a:r>
              <a:rPr lang="nl-NL" sz="2000" dirty="0" err="1" smtClean="0"/>
              <a:t>Nereda</a:t>
            </a:r>
            <a:r>
              <a:rPr lang="nl-NL" sz="2000" dirty="0" smtClean="0"/>
              <a:t>) gezuiverd voordat het op het oppervlakte water wordt geloosd. </a:t>
            </a:r>
          </a:p>
          <a:p>
            <a:pPr marL="0" indent="0" algn="just">
              <a:buFontTx/>
              <a:buNone/>
              <a:defRPr/>
            </a:pPr>
            <a:r>
              <a:rPr lang="nl-NL" sz="2000" dirty="0" smtClean="0"/>
              <a:t>Tegenwoordig beschikken we over rioolwaterzuiveringsinstallaties (</a:t>
            </a:r>
            <a:r>
              <a:rPr lang="nl-NL" sz="2000" dirty="0" err="1" smtClean="0"/>
              <a:t>RWZI’s</a:t>
            </a:r>
            <a:r>
              <a:rPr lang="nl-NL" sz="2000" dirty="0" smtClean="0"/>
              <a:t> (heet in de wet nu AWZI=afvalwaterzuiveringsinstallatie). In grote bassins bezinken de vaste delen en eten bacteriën de meeste organische stoffen op. Het water (effluent) wordt daarna pas geloosd op het oppervlakte water.</a:t>
            </a:r>
          </a:p>
          <a:p>
            <a:pPr algn="just">
              <a:defRPr/>
            </a:pPr>
            <a:endParaRPr lang="nl-NL" sz="2000" dirty="0" smtClean="0"/>
          </a:p>
          <a:p>
            <a:pPr>
              <a:defRPr/>
            </a:pPr>
            <a:endParaRPr lang="nl-NL" sz="2000" dirty="0"/>
          </a:p>
        </p:txBody>
      </p:sp>
    </p:spTree>
    <p:extLst>
      <p:ext uri="{BB962C8B-B14F-4D97-AF65-F5344CB8AC3E}">
        <p14:creationId xmlns:p14="http://schemas.microsoft.com/office/powerpoint/2010/main" val="1291311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nl-NL" altLang="nl-NL" sz="3000" smtClean="0"/>
              <a:t>Waterketen</a:t>
            </a:r>
          </a:p>
        </p:txBody>
      </p:sp>
      <p:sp>
        <p:nvSpPr>
          <p:cNvPr id="3" name="Tijdelijke aanduiding voor inhoud 2"/>
          <p:cNvSpPr>
            <a:spLocks noGrp="1"/>
          </p:cNvSpPr>
          <p:nvPr>
            <p:ph idx="1"/>
          </p:nvPr>
        </p:nvSpPr>
        <p:spPr/>
        <p:txBody>
          <a:bodyPr>
            <a:normAutofit fontScale="92500" lnSpcReduction="20000"/>
          </a:bodyPr>
          <a:lstStyle/>
          <a:p>
            <a:pPr marL="0" indent="0">
              <a:buFontTx/>
              <a:buNone/>
              <a:defRPr/>
            </a:pPr>
            <a:r>
              <a:rPr lang="nl-NL" sz="2000" dirty="0" smtClean="0"/>
              <a:t>Regenwater</a:t>
            </a:r>
          </a:p>
          <a:p>
            <a:pPr marL="0" indent="0" algn="just">
              <a:buFontTx/>
              <a:buNone/>
              <a:defRPr/>
            </a:pPr>
            <a:r>
              <a:rPr lang="nl-NL" sz="2000" dirty="0" smtClean="0"/>
              <a:t>Regenwater in stedelijk gebied geeft overlast als we het niet afvoeren. In het verleden voerden we het regenwater daarom af via het riool voor afvalwater. Een nadeel is dat de waterzuivering bij zware buien dan heel veel water tegelijk moet verwerken, waardoor er ongezuiverd afvalwater in het oppervlakte water kan komen. In de afgelopen 25 jaar zijn er daarom bij nieuwbouwwijken aparte hemelwater riolen aangelegd die het regenwater rechtstreeks naar het oppervlakte waters afvoeren. In bestaande wijken wordt hard gewerkt aan het afkoppelen van het regenwater door het gebruik van regentonnen en directe infiltratie in de bodem. Het hemelwaterriool wordt aangelegd en onderhouden door de gemeente.</a:t>
            </a:r>
          </a:p>
          <a:p>
            <a:pPr algn="just">
              <a:defRPr/>
            </a:pPr>
            <a:endParaRPr lang="nl-NL" sz="2000" dirty="0"/>
          </a:p>
        </p:txBody>
      </p:sp>
    </p:spTree>
    <p:extLst>
      <p:ext uri="{BB962C8B-B14F-4D97-AF65-F5344CB8AC3E}">
        <p14:creationId xmlns:p14="http://schemas.microsoft.com/office/powerpoint/2010/main" val="7285881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nl-NL" altLang="nl-NL" sz="3000" smtClean="0"/>
              <a:t>Stedelijk waterbeleid</a:t>
            </a:r>
          </a:p>
        </p:txBody>
      </p:sp>
      <p:sp>
        <p:nvSpPr>
          <p:cNvPr id="5123" name="Tijdelijke aanduiding voor inhoud 2"/>
          <p:cNvSpPr>
            <a:spLocks noGrp="1"/>
          </p:cNvSpPr>
          <p:nvPr>
            <p:ph idx="1"/>
          </p:nvPr>
        </p:nvSpPr>
        <p:spPr/>
        <p:txBody>
          <a:bodyPr>
            <a:normAutofit fontScale="70000" lnSpcReduction="20000"/>
          </a:bodyPr>
          <a:lstStyle/>
          <a:p>
            <a:pPr marL="0" indent="0">
              <a:buFontTx/>
              <a:buNone/>
              <a:defRPr/>
            </a:pPr>
            <a:r>
              <a:rPr lang="nl-NL" sz="2000" dirty="0" smtClean="0"/>
              <a:t>Stedelijk waterbeleid omvat in ieder geval een uitwerking van de volgende onderdelen;</a:t>
            </a:r>
            <a:endParaRPr lang="nl-NL" sz="2000" dirty="0"/>
          </a:p>
          <a:p>
            <a:pPr marL="0" indent="0">
              <a:buFontTx/>
              <a:buNone/>
              <a:defRPr/>
            </a:pPr>
            <a:endParaRPr lang="nl-NL" sz="2000" dirty="0"/>
          </a:p>
          <a:p>
            <a:pPr marL="0" indent="0">
              <a:buFontTx/>
              <a:buNone/>
              <a:defRPr/>
            </a:pPr>
            <a:r>
              <a:rPr lang="nl-NL" sz="2000" dirty="0" smtClean="0"/>
              <a:t>Hoe om te gaan met:</a:t>
            </a:r>
          </a:p>
          <a:p>
            <a:pPr>
              <a:defRPr/>
            </a:pPr>
            <a:endParaRPr lang="nl-NL" sz="2000" dirty="0" smtClean="0"/>
          </a:p>
          <a:p>
            <a:pPr>
              <a:defRPr/>
            </a:pPr>
            <a:r>
              <a:rPr lang="nl-NL" sz="2000" dirty="0" smtClean="0"/>
              <a:t>Waterkwantiteit</a:t>
            </a:r>
          </a:p>
          <a:p>
            <a:pPr>
              <a:defRPr/>
            </a:pPr>
            <a:r>
              <a:rPr lang="nl-NL" sz="2000" dirty="0" smtClean="0"/>
              <a:t>Waterkwaliteit</a:t>
            </a:r>
          </a:p>
          <a:p>
            <a:pPr>
              <a:defRPr/>
            </a:pPr>
            <a:r>
              <a:rPr lang="nl-NL" sz="2000" dirty="0" smtClean="0"/>
              <a:t>Stedelijk grondwater</a:t>
            </a:r>
          </a:p>
          <a:p>
            <a:pPr>
              <a:defRPr/>
            </a:pPr>
            <a:r>
              <a:rPr lang="nl-NL" sz="2000" dirty="0" smtClean="0"/>
              <a:t>Afvalwater en afkoppelen regenwater</a:t>
            </a:r>
          </a:p>
          <a:p>
            <a:pPr>
              <a:defRPr/>
            </a:pPr>
            <a:r>
              <a:rPr lang="nl-NL" sz="2000" dirty="0" smtClean="0"/>
              <a:t>Beheer en onderhoud stedelijk water / inrichting</a:t>
            </a:r>
          </a:p>
          <a:p>
            <a:pPr>
              <a:defRPr/>
            </a:pPr>
            <a:endParaRPr lang="nl-NL" sz="2000" dirty="0"/>
          </a:p>
          <a:p>
            <a:pPr marL="0" indent="0">
              <a:buFontTx/>
              <a:buNone/>
              <a:defRPr/>
            </a:pPr>
            <a:r>
              <a:rPr lang="nl-NL" sz="2000" dirty="0" smtClean="0"/>
              <a:t>Zowel de Provincie, gemeente als waterschap dienen invulling te geven aan deze onderdelen (wie, wat, waar, wanneer, waarmee).</a:t>
            </a:r>
          </a:p>
        </p:txBody>
      </p:sp>
    </p:spTree>
    <p:extLst>
      <p:ext uri="{BB962C8B-B14F-4D97-AF65-F5344CB8AC3E}">
        <p14:creationId xmlns:p14="http://schemas.microsoft.com/office/powerpoint/2010/main" val="20540263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el 1"/>
          <p:cNvSpPr>
            <a:spLocks noGrp="1"/>
          </p:cNvSpPr>
          <p:nvPr>
            <p:ph type="title"/>
          </p:nvPr>
        </p:nvSpPr>
        <p:spPr/>
        <p:txBody>
          <a:bodyPr/>
          <a:lstStyle/>
          <a:p>
            <a:r>
              <a:rPr lang="nl-NL" altLang="nl-NL" sz="3000" smtClean="0"/>
              <a:t>Stedelijk waterbeleid: Waterkwantiteit</a:t>
            </a:r>
          </a:p>
        </p:txBody>
      </p:sp>
      <p:sp>
        <p:nvSpPr>
          <p:cNvPr id="39939" name="Tijdelijke aanduiding voor inhoud 2"/>
          <p:cNvSpPr>
            <a:spLocks noGrp="1"/>
          </p:cNvSpPr>
          <p:nvPr>
            <p:ph idx="1"/>
          </p:nvPr>
        </p:nvSpPr>
        <p:spPr/>
        <p:txBody>
          <a:bodyPr>
            <a:normAutofit fontScale="85000" lnSpcReduction="20000"/>
          </a:bodyPr>
          <a:lstStyle/>
          <a:p>
            <a:pPr marL="0" indent="0" algn="just">
              <a:buFontTx/>
              <a:buNone/>
            </a:pPr>
            <a:r>
              <a:rPr lang="nl-NL" altLang="nl-NL" sz="2000" smtClean="0"/>
              <a:t>Waterkwantiteit</a:t>
            </a:r>
          </a:p>
          <a:p>
            <a:pPr marL="0" indent="0" algn="just">
              <a:buFontTx/>
              <a:buNone/>
            </a:pPr>
            <a:r>
              <a:rPr lang="nl-NL" altLang="nl-NL" sz="2000" smtClean="0"/>
              <a:t>Het doel van het beheer van de waterkwantiteit is het voorkomen van wateroverlast en watertekort. </a:t>
            </a:r>
          </a:p>
          <a:p>
            <a:pPr marL="0" indent="0" algn="just">
              <a:buFontTx/>
              <a:buNone/>
            </a:pPr>
            <a:endParaRPr lang="nl-NL" altLang="nl-NL" sz="2000" smtClean="0"/>
          </a:p>
          <a:p>
            <a:pPr marL="0" indent="0" algn="just">
              <a:buFontTx/>
              <a:buNone/>
            </a:pPr>
            <a:r>
              <a:rPr lang="nl-NL" altLang="nl-NL" sz="2000" smtClean="0"/>
              <a:t>De waterkwantiteit wordt gereguleerd door het afvoeren of vasthouden van het oppervlakte water, regenwater en kwelwater met behulp van o.a. duikers, gemalen en stuwen. Het is daarbij van belang dat er in zomer voldoende zoet water beschikbaar is voor bv. de landbouwgewassen en eventuele droogtegevoelige natuur en dat in de winter wateroverlast door hevige of langdurige regenval wordt voorkomen. In het bebouwd of stedelijk gebied is er vooral wateroverlast bij hevige buien. Het rioolstelsel kan de grote hoeveelheid neerslag niet verwerken en het water blijft op straat staan of stroomt uit het rioolstelsel.</a:t>
            </a:r>
          </a:p>
          <a:p>
            <a:pPr marL="0" indent="0" algn="just">
              <a:buFontTx/>
              <a:buNone/>
            </a:pPr>
            <a:endParaRPr lang="nl-NL" altLang="nl-NL" sz="2000" smtClean="0"/>
          </a:p>
        </p:txBody>
      </p:sp>
    </p:spTree>
    <p:extLst>
      <p:ext uri="{BB962C8B-B14F-4D97-AF65-F5344CB8AC3E}">
        <p14:creationId xmlns:p14="http://schemas.microsoft.com/office/powerpoint/2010/main" val="3197523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lstStyle/>
          <a:p>
            <a:r>
              <a:rPr lang="nl-NL" altLang="nl-NL" sz="3000" smtClean="0"/>
              <a:t>Betrokken Partijen waterbeleid</a:t>
            </a:r>
          </a:p>
        </p:txBody>
      </p:sp>
      <p:sp>
        <p:nvSpPr>
          <p:cNvPr id="7171" name="Tijdelijke aanduiding voor inhoud 2"/>
          <p:cNvSpPr>
            <a:spLocks noGrp="1"/>
          </p:cNvSpPr>
          <p:nvPr>
            <p:ph idx="1"/>
          </p:nvPr>
        </p:nvSpPr>
        <p:spPr/>
        <p:txBody>
          <a:bodyPr>
            <a:normAutofit fontScale="85000" lnSpcReduction="20000"/>
          </a:bodyPr>
          <a:lstStyle/>
          <a:p>
            <a:r>
              <a:rPr lang="nl-NL" altLang="nl-NL" sz="2000" smtClean="0"/>
              <a:t>Gemeenten</a:t>
            </a:r>
          </a:p>
          <a:p>
            <a:r>
              <a:rPr lang="nl-NL" altLang="nl-NL" sz="2000" smtClean="0"/>
              <a:t>Provincie </a:t>
            </a:r>
          </a:p>
          <a:p>
            <a:r>
              <a:rPr lang="nl-NL" altLang="nl-NL" sz="2000" smtClean="0"/>
              <a:t>Waterschappen en haar RWZI’s </a:t>
            </a:r>
          </a:p>
          <a:p>
            <a:r>
              <a:rPr lang="nl-NL" altLang="nl-NL" sz="2000" smtClean="0"/>
              <a:t>Rijksoverheid</a:t>
            </a:r>
          </a:p>
          <a:p>
            <a:r>
              <a:rPr lang="nl-NL" altLang="nl-NL" sz="2000" smtClean="0"/>
              <a:t>Burgers</a:t>
            </a:r>
          </a:p>
          <a:p>
            <a:r>
              <a:rPr lang="nl-NL" altLang="nl-NL" sz="2000" smtClean="0"/>
              <a:t>Europa (EKRW / Natura 2000 = vogelrichtlijn+habitatrichtlijn)</a:t>
            </a:r>
          </a:p>
          <a:p>
            <a:r>
              <a:rPr lang="nl-NL" altLang="nl-NL" sz="2000" smtClean="0"/>
              <a:t>Toezichthouders &amp; Handhavers</a:t>
            </a:r>
          </a:p>
          <a:p>
            <a:r>
              <a:rPr lang="nl-NL" altLang="nl-NL" sz="2000" smtClean="0"/>
              <a:t>Drinkwaterproducenten</a:t>
            </a:r>
          </a:p>
          <a:p>
            <a:r>
              <a:rPr lang="nl-NL" altLang="nl-NL" sz="2000" smtClean="0"/>
              <a:t>Aannemers &amp; uitvoerders</a:t>
            </a:r>
          </a:p>
          <a:p>
            <a:r>
              <a:rPr lang="nl-NL" altLang="nl-NL" sz="2000" smtClean="0"/>
              <a:t>Plaatselijke partijen / verenigingen</a:t>
            </a:r>
          </a:p>
          <a:p>
            <a:r>
              <a:rPr lang="nl-NL" altLang="nl-NL" sz="2000" smtClean="0"/>
              <a:t>Etc, etc</a:t>
            </a:r>
          </a:p>
          <a:p>
            <a:endParaRPr lang="nl-NL" altLang="nl-NL" sz="2000" smtClean="0"/>
          </a:p>
          <a:p>
            <a:endParaRPr lang="nl-NL" altLang="nl-NL" sz="2000" smtClean="0"/>
          </a:p>
          <a:p>
            <a:endParaRPr lang="nl-NL" altLang="nl-NL" sz="2000" smtClean="0"/>
          </a:p>
        </p:txBody>
      </p:sp>
    </p:spTree>
    <p:extLst>
      <p:ext uri="{BB962C8B-B14F-4D97-AF65-F5344CB8AC3E}">
        <p14:creationId xmlns:p14="http://schemas.microsoft.com/office/powerpoint/2010/main" val="4100331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p:txBody>
          <a:bodyPr/>
          <a:lstStyle/>
          <a:p>
            <a:r>
              <a:rPr lang="nl-NL" altLang="nl-NL" sz="3000" smtClean="0"/>
              <a:t>Waterwet</a:t>
            </a:r>
          </a:p>
        </p:txBody>
      </p:sp>
      <p:sp>
        <p:nvSpPr>
          <p:cNvPr id="8195" name="Tijdelijke aanduiding voor inhoud 2"/>
          <p:cNvSpPr>
            <a:spLocks noGrp="1"/>
          </p:cNvSpPr>
          <p:nvPr>
            <p:ph idx="1"/>
          </p:nvPr>
        </p:nvSpPr>
        <p:spPr/>
        <p:txBody>
          <a:bodyPr>
            <a:normAutofit fontScale="92500" lnSpcReduction="10000"/>
          </a:bodyPr>
          <a:lstStyle/>
          <a:p>
            <a:pPr marL="0" indent="0" algn="just">
              <a:buFontTx/>
              <a:buNone/>
            </a:pPr>
            <a:r>
              <a:rPr lang="nl-NL" altLang="nl-NL" sz="2000" smtClean="0"/>
              <a:t>De Waterwet</a:t>
            </a:r>
          </a:p>
          <a:p>
            <a:pPr marL="0" indent="0" algn="just">
              <a:buFontTx/>
              <a:buNone/>
            </a:pPr>
            <a:endParaRPr lang="nl-NL" altLang="nl-NL" sz="2000" smtClean="0"/>
          </a:p>
          <a:p>
            <a:pPr marL="0" indent="0" algn="just">
              <a:buFontTx/>
              <a:buNone/>
            </a:pPr>
            <a:r>
              <a:rPr lang="nl-NL" altLang="nl-NL" sz="2000" smtClean="0"/>
              <a:t>Op 22 december 2009 is de Waterwet in werking getreden. Een achttal wetten is samengevoegd tot één wet, de Waterwet. </a:t>
            </a:r>
          </a:p>
          <a:p>
            <a:pPr marL="0" indent="0" algn="just">
              <a:buFontTx/>
              <a:buNone/>
            </a:pPr>
            <a:endParaRPr lang="nl-NL" altLang="nl-NL" sz="2000" smtClean="0"/>
          </a:p>
          <a:p>
            <a:pPr marL="0" indent="0" algn="just">
              <a:buFontTx/>
              <a:buNone/>
            </a:pPr>
            <a:r>
              <a:rPr lang="nl-NL" altLang="nl-NL" sz="2000" smtClean="0"/>
              <a:t>De Waterwet regelt het beheer van oppervlaktewater en grondwater, en verbetert ook de samenhang tussen waterbeleid en ruimtelijke ordening. Daarnaast levert de Waterwet een flinke bijdrage aan kabinetsdoelstellingen zoals vermindering van regels, vergunningstelsels en administratieve lasten.</a:t>
            </a:r>
          </a:p>
          <a:p>
            <a:pPr marL="0" indent="0" algn="just">
              <a:buFontTx/>
              <a:buNone/>
            </a:pPr>
            <a:endParaRPr lang="nl-NL" altLang="nl-NL" sz="2000" smtClean="0"/>
          </a:p>
        </p:txBody>
      </p:sp>
    </p:spTree>
    <p:extLst>
      <p:ext uri="{BB962C8B-B14F-4D97-AF65-F5344CB8AC3E}">
        <p14:creationId xmlns:p14="http://schemas.microsoft.com/office/powerpoint/2010/main" val="1587078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a:xfrm>
            <a:off x="900113" y="115888"/>
            <a:ext cx="7772400" cy="1143000"/>
          </a:xfrm>
        </p:spPr>
        <p:txBody>
          <a:bodyPr/>
          <a:lstStyle/>
          <a:p>
            <a:r>
              <a:rPr lang="nl-NL" altLang="nl-NL" sz="3000" smtClean="0"/>
              <a:t>Waterwet</a:t>
            </a:r>
          </a:p>
        </p:txBody>
      </p:sp>
      <p:sp>
        <p:nvSpPr>
          <p:cNvPr id="3" name="Tijdelijke aanduiding voor inhoud 2"/>
          <p:cNvSpPr>
            <a:spLocks noGrp="1"/>
          </p:cNvSpPr>
          <p:nvPr>
            <p:ph idx="1"/>
          </p:nvPr>
        </p:nvSpPr>
        <p:spPr>
          <a:xfrm>
            <a:off x="685800" y="1412875"/>
            <a:ext cx="7772400" cy="4114800"/>
          </a:xfrm>
        </p:spPr>
        <p:txBody>
          <a:bodyPr>
            <a:normAutofit fontScale="85000" lnSpcReduction="20000"/>
          </a:bodyPr>
          <a:lstStyle/>
          <a:p>
            <a:pPr marL="0" indent="0">
              <a:buFontTx/>
              <a:buNone/>
              <a:defRPr/>
            </a:pPr>
            <a:r>
              <a:rPr lang="nl-NL" sz="2000" dirty="0" smtClean="0"/>
              <a:t>De </a:t>
            </a:r>
            <a:r>
              <a:rPr lang="nl-NL" sz="2000" dirty="0" err="1" smtClean="0"/>
              <a:t>Waterwet</a:t>
            </a:r>
            <a:r>
              <a:rPr lang="nl-NL" sz="2000" dirty="0" smtClean="0"/>
              <a:t> heeft de volgende 8 wetten vervangen: </a:t>
            </a:r>
          </a:p>
          <a:p>
            <a:pPr marL="0" indent="0">
              <a:buFontTx/>
              <a:buNone/>
              <a:defRPr/>
            </a:pPr>
            <a:endParaRPr lang="nl-NL" sz="2000" dirty="0" smtClean="0"/>
          </a:p>
          <a:p>
            <a:pPr>
              <a:defRPr/>
            </a:pPr>
            <a:r>
              <a:rPr lang="nl-NL" sz="2000" dirty="0"/>
              <a:t>Wet op de waterhuishouding </a:t>
            </a:r>
          </a:p>
          <a:p>
            <a:pPr>
              <a:defRPr/>
            </a:pPr>
            <a:r>
              <a:rPr lang="nl-NL" sz="2000" dirty="0"/>
              <a:t>Wet op de waterkering </a:t>
            </a:r>
          </a:p>
          <a:p>
            <a:pPr>
              <a:defRPr/>
            </a:pPr>
            <a:r>
              <a:rPr lang="nl-NL" sz="2000" dirty="0"/>
              <a:t>Grondwaterwet </a:t>
            </a:r>
          </a:p>
          <a:p>
            <a:pPr>
              <a:defRPr/>
            </a:pPr>
            <a:r>
              <a:rPr lang="nl-NL" sz="2000" dirty="0"/>
              <a:t>Wet verontreiniging oppervlaktewateren </a:t>
            </a:r>
          </a:p>
          <a:p>
            <a:pPr>
              <a:defRPr/>
            </a:pPr>
            <a:r>
              <a:rPr lang="nl-NL" sz="2000" dirty="0"/>
              <a:t>Wet verontreiniging zeewater </a:t>
            </a:r>
          </a:p>
          <a:p>
            <a:pPr>
              <a:defRPr/>
            </a:pPr>
            <a:r>
              <a:rPr lang="nl-NL" sz="2000" dirty="0"/>
              <a:t>Wet droogmakerijen en indijkingen (Wet van 14 juli 1904) </a:t>
            </a:r>
          </a:p>
          <a:p>
            <a:pPr>
              <a:defRPr/>
            </a:pPr>
            <a:r>
              <a:rPr lang="nl-NL" sz="2000" dirty="0"/>
              <a:t>Wet beheer rijkswaterstaatswerken (het zogenaamde 'natte gedeelte') </a:t>
            </a:r>
          </a:p>
          <a:p>
            <a:pPr>
              <a:defRPr/>
            </a:pPr>
            <a:r>
              <a:rPr lang="nl-NL" sz="2000" dirty="0"/>
              <a:t>Waterstaatswet 1900 </a:t>
            </a:r>
          </a:p>
          <a:p>
            <a:pPr>
              <a:defRPr/>
            </a:pPr>
            <a:r>
              <a:rPr lang="nl-NL" sz="2000" dirty="0" smtClean="0"/>
              <a:t>Waterbodemparagraaf </a:t>
            </a:r>
            <a:r>
              <a:rPr lang="nl-NL" sz="2000" dirty="0"/>
              <a:t>uit de Wet bodembescherming </a:t>
            </a:r>
            <a:r>
              <a:rPr lang="nl-NL" sz="2000" dirty="0" smtClean="0"/>
              <a:t>(er is sinds 2011 een nieuw besluit bodembeheer (opvolger van het bouwstoffenbesluit)</a:t>
            </a:r>
            <a:endParaRPr lang="nl-NL" sz="2000" dirty="0"/>
          </a:p>
          <a:p>
            <a:pPr marL="0" indent="0">
              <a:buFontTx/>
              <a:buNone/>
              <a:defRPr/>
            </a:pPr>
            <a:endParaRPr lang="nl-NL" sz="2000" dirty="0"/>
          </a:p>
        </p:txBody>
      </p:sp>
    </p:spTree>
    <p:extLst>
      <p:ext uri="{BB962C8B-B14F-4D97-AF65-F5344CB8AC3E}">
        <p14:creationId xmlns:p14="http://schemas.microsoft.com/office/powerpoint/2010/main" val="1280418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p:txBody>
          <a:bodyPr/>
          <a:lstStyle/>
          <a:p>
            <a:r>
              <a:rPr lang="nl-NL" altLang="nl-NL" sz="3000" smtClean="0"/>
              <a:t>Waterwet</a:t>
            </a:r>
          </a:p>
        </p:txBody>
      </p:sp>
      <p:sp>
        <p:nvSpPr>
          <p:cNvPr id="3" name="Tijdelijke aanduiding voor inhoud 2"/>
          <p:cNvSpPr>
            <a:spLocks noGrp="1"/>
          </p:cNvSpPr>
          <p:nvPr>
            <p:ph idx="1"/>
          </p:nvPr>
        </p:nvSpPr>
        <p:spPr/>
        <p:txBody>
          <a:bodyPr>
            <a:normAutofit fontScale="85000" lnSpcReduction="20000"/>
          </a:bodyPr>
          <a:lstStyle/>
          <a:p>
            <a:pPr marL="0" indent="0">
              <a:buFontTx/>
              <a:buNone/>
              <a:defRPr/>
            </a:pPr>
            <a:r>
              <a:rPr lang="nl-NL" sz="2000" dirty="0" smtClean="0"/>
              <a:t>Doel van de </a:t>
            </a:r>
            <a:r>
              <a:rPr lang="nl-NL" sz="2000" dirty="0" err="1" smtClean="0"/>
              <a:t>Waterwet</a:t>
            </a:r>
            <a:r>
              <a:rPr lang="nl-NL" sz="2000" dirty="0" smtClean="0"/>
              <a:t>:</a:t>
            </a:r>
          </a:p>
          <a:p>
            <a:pPr marL="0" indent="0">
              <a:buFontTx/>
              <a:buNone/>
              <a:defRPr/>
            </a:pPr>
            <a:endParaRPr lang="nl-NL" sz="2000" dirty="0" smtClean="0"/>
          </a:p>
          <a:p>
            <a:pPr marL="0" indent="0">
              <a:buFontTx/>
              <a:buNone/>
              <a:defRPr/>
            </a:pPr>
            <a:r>
              <a:rPr lang="nl-NL" sz="2000" dirty="0" smtClean="0"/>
              <a:t>Het doel van de </a:t>
            </a:r>
            <a:r>
              <a:rPr lang="nl-NL" sz="2000" dirty="0" err="1" smtClean="0"/>
              <a:t>Waterwet</a:t>
            </a:r>
            <a:r>
              <a:rPr lang="nl-NL" sz="2000" dirty="0" smtClean="0"/>
              <a:t> </a:t>
            </a:r>
            <a:r>
              <a:rPr lang="nl-NL" sz="2000" dirty="0"/>
              <a:t>is gericht op:</a:t>
            </a:r>
          </a:p>
          <a:p>
            <a:pPr marL="0" indent="0">
              <a:buFontTx/>
              <a:buNone/>
              <a:defRPr/>
            </a:pPr>
            <a:endParaRPr lang="nl-NL" sz="2000" dirty="0"/>
          </a:p>
          <a:p>
            <a:pPr>
              <a:buFontTx/>
              <a:buChar char="-"/>
              <a:defRPr/>
            </a:pPr>
            <a:r>
              <a:rPr lang="nl-NL" sz="2000" dirty="0" smtClean="0"/>
              <a:t>voorkoming </a:t>
            </a:r>
            <a:r>
              <a:rPr lang="nl-NL" sz="2000" dirty="0"/>
              <a:t>en waar nodig beperking van overstromingen, wateroverlast en waterschaarste, in samenhang </a:t>
            </a:r>
            <a:r>
              <a:rPr lang="nl-NL" sz="2000" dirty="0" smtClean="0"/>
              <a:t>met</a:t>
            </a:r>
          </a:p>
          <a:p>
            <a:pPr>
              <a:buFontTx/>
              <a:buChar char="-"/>
              <a:defRPr/>
            </a:pPr>
            <a:endParaRPr lang="nl-NL" sz="2000" dirty="0"/>
          </a:p>
          <a:p>
            <a:pPr>
              <a:buFontTx/>
              <a:buChar char="-"/>
              <a:defRPr/>
            </a:pPr>
            <a:r>
              <a:rPr lang="nl-NL" sz="2000" dirty="0" smtClean="0"/>
              <a:t>bescherming </a:t>
            </a:r>
            <a:r>
              <a:rPr lang="nl-NL" sz="2000" dirty="0"/>
              <a:t>en verbetering van de chemische en ecologische kwaliteit van watersystemen </a:t>
            </a:r>
            <a:r>
              <a:rPr lang="nl-NL" sz="2000" dirty="0" smtClean="0"/>
              <a:t>en</a:t>
            </a:r>
          </a:p>
          <a:p>
            <a:pPr marL="0" indent="0">
              <a:buFontTx/>
              <a:buNone/>
              <a:defRPr/>
            </a:pPr>
            <a:endParaRPr lang="nl-NL" sz="2000" dirty="0"/>
          </a:p>
          <a:p>
            <a:pPr marL="0" indent="0">
              <a:buFontTx/>
              <a:buNone/>
              <a:defRPr/>
            </a:pPr>
            <a:r>
              <a:rPr lang="nl-NL" sz="2000" dirty="0" smtClean="0"/>
              <a:t>- vervulling </a:t>
            </a:r>
            <a:r>
              <a:rPr lang="nl-NL" sz="2000" dirty="0"/>
              <a:t>van maatschappelijke functies door watersystemen.</a:t>
            </a:r>
          </a:p>
          <a:p>
            <a:pPr marL="0" indent="0">
              <a:buFontTx/>
              <a:buNone/>
              <a:defRPr/>
            </a:pPr>
            <a:endParaRPr lang="nl-NL" sz="2000" dirty="0"/>
          </a:p>
          <a:p>
            <a:pPr marL="0" indent="0">
              <a:buFontTx/>
              <a:buNone/>
              <a:defRPr/>
            </a:pPr>
            <a:endParaRPr lang="nl-NL" sz="2000" dirty="0"/>
          </a:p>
        </p:txBody>
      </p:sp>
    </p:spTree>
    <p:extLst>
      <p:ext uri="{BB962C8B-B14F-4D97-AF65-F5344CB8AC3E}">
        <p14:creationId xmlns:p14="http://schemas.microsoft.com/office/powerpoint/2010/main" val="2577812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p:txBody>
          <a:bodyPr/>
          <a:lstStyle/>
          <a:p>
            <a:r>
              <a:rPr lang="nl-NL" altLang="nl-NL" sz="3000" smtClean="0"/>
              <a:t>Waterwet</a:t>
            </a:r>
          </a:p>
        </p:txBody>
      </p:sp>
      <p:sp>
        <p:nvSpPr>
          <p:cNvPr id="11267" name="Tijdelijke aanduiding voor inhoud 2"/>
          <p:cNvSpPr>
            <a:spLocks noGrp="1"/>
          </p:cNvSpPr>
          <p:nvPr>
            <p:ph idx="1"/>
          </p:nvPr>
        </p:nvSpPr>
        <p:spPr/>
        <p:txBody>
          <a:bodyPr>
            <a:normAutofit fontScale="77500" lnSpcReduction="20000"/>
          </a:bodyPr>
          <a:lstStyle/>
          <a:p>
            <a:pPr marL="0" indent="0" algn="just">
              <a:buFontTx/>
              <a:buNone/>
            </a:pPr>
            <a:r>
              <a:rPr lang="nl-NL" altLang="nl-NL" sz="2000" smtClean="0"/>
              <a:t>De Waterwet is het wettelijke kader dat integraal waterbeheer mogelijk maakt. Hierbij wordt een stroomgebiedsgewijze benadering van de doelstellingen van het waterbeheer bevorderd en de verantwoordelijkheden en taken van de verschillende overheden helder gemaakt.</a:t>
            </a:r>
          </a:p>
          <a:p>
            <a:pPr marL="0" indent="0" algn="just">
              <a:buFontTx/>
              <a:buNone/>
            </a:pPr>
            <a:endParaRPr lang="nl-NL" altLang="nl-NL" sz="2000" smtClean="0"/>
          </a:p>
          <a:p>
            <a:pPr marL="0" indent="0" algn="just">
              <a:buFontTx/>
              <a:buNone/>
            </a:pPr>
            <a:r>
              <a:rPr lang="nl-NL" altLang="nl-NL" sz="2000" smtClean="0"/>
              <a:t>Niet alles wordt in de Waterwet geregeld. Bepaalde onderdelen worden nader uitgewerkt in de onderliggende regelgeving: </a:t>
            </a:r>
          </a:p>
          <a:p>
            <a:pPr marL="0" indent="0" algn="just">
              <a:buFontTx/>
              <a:buNone/>
            </a:pPr>
            <a:r>
              <a:rPr lang="nl-NL" altLang="nl-NL" sz="2000" smtClean="0"/>
              <a:t>BV; Waterbesluit (Algemene Maatregel van Bestuur), Waterregeling (Ministeriële regeling) of in verordeningen van waterschappen en provincies. Deze uitvoeringsregels treden tegelijkertijd met de Waterwet in werking.</a:t>
            </a:r>
          </a:p>
          <a:p>
            <a:pPr marL="0" indent="0" algn="just">
              <a:buFontTx/>
              <a:buNone/>
            </a:pPr>
            <a:r>
              <a:rPr lang="nl-NL" altLang="nl-NL" sz="2000" smtClean="0"/>
              <a:t/>
            </a:r>
            <a:br>
              <a:rPr lang="nl-NL" altLang="nl-NL" sz="2000" smtClean="0"/>
            </a:br>
            <a:r>
              <a:rPr lang="nl-NL" altLang="nl-NL" sz="2000" smtClean="0"/>
              <a:t/>
            </a:r>
            <a:br>
              <a:rPr lang="nl-NL" altLang="nl-NL" sz="2000" smtClean="0"/>
            </a:br>
            <a:endParaRPr lang="nl-NL" altLang="nl-NL" sz="2000" smtClean="0"/>
          </a:p>
        </p:txBody>
      </p:sp>
    </p:spTree>
    <p:extLst>
      <p:ext uri="{BB962C8B-B14F-4D97-AF65-F5344CB8AC3E}">
        <p14:creationId xmlns:p14="http://schemas.microsoft.com/office/powerpoint/2010/main" val="1431248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lstStyle/>
          <a:p>
            <a:r>
              <a:rPr lang="nl-NL" altLang="nl-NL" sz="3000" smtClean="0"/>
              <a:t>Waterschapswet</a:t>
            </a:r>
          </a:p>
        </p:txBody>
      </p:sp>
      <p:sp>
        <p:nvSpPr>
          <p:cNvPr id="3" name="Tijdelijke aanduiding voor inhoud 2"/>
          <p:cNvSpPr>
            <a:spLocks noGrp="1"/>
          </p:cNvSpPr>
          <p:nvPr>
            <p:ph idx="1"/>
          </p:nvPr>
        </p:nvSpPr>
        <p:spPr>
          <a:xfrm>
            <a:off x="685800" y="1557338"/>
            <a:ext cx="7772400" cy="4114800"/>
          </a:xfrm>
        </p:spPr>
        <p:txBody>
          <a:bodyPr>
            <a:normAutofit fontScale="92500" lnSpcReduction="20000"/>
          </a:bodyPr>
          <a:lstStyle/>
          <a:p>
            <a:pPr marL="0" indent="0" algn="just">
              <a:buFontTx/>
              <a:buNone/>
              <a:defRPr/>
            </a:pPr>
            <a:r>
              <a:rPr lang="nl-NL" sz="2000" dirty="0"/>
              <a:t>De Waterschapswet is een Nederlandse wet die vastgesteld is in 1991. De wet regelt de instelling en opheffing van een waterschap. Bij instelling worden de taken en inrichting van het waterschap en de samenstelling van het bestuur geregeld. De taken van waterschappen zijn sinds 2009 verder uitgewerkt in de </a:t>
            </a:r>
            <a:r>
              <a:rPr lang="nl-NL" sz="2000" dirty="0" err="1"/>
              <a:t>Waterwet</a:t>
            </a:r>
            <a:endParaRPr lang="nl-NL" sz="2000" dirty="0"/>
          </a:p>
          <a:p>
            <a:pPr marL="0" indent="0" algn="just">
              <a:buFontTx/>
              <a:buNone/>
              <a:defRPr/>
            </a:pPr>
            <a:endParaRPr lang="nl-NL" sz="2000" dirty="0" smtClean="0"/>
          </a:p>
          <a:p>
            <a:pPr marL="0" indent="0" algn="just">
              <a:buFontTx/>
              <a:buNone/>
              <a:defRPr/>
            </a:pPr>
            <a:r>
              <a:rPr lang="nl-NL" sz="2000" dirty="0" smtClean="0"/>
              <a:t>In </a:t>
            </a:r>
            <a:r>
              <a:rPr lang="nl-NL" sz="2000" dirty="0"/>
              <a:t>2009 waren er </a:t>
            </a:r>
            <a:r>
              <a:rPr lang="nl-NL" sz="2000" dirty="0" smtClean="0"/>
              <a:t>27 (nu nog 24 </a:t>
            </a:r>
            <a:r>
              <a:rPr lang="nl-NL" sz="2000" dirty="0" smtClean="0">
                <a:sym typeface="Wingdings" pitchFamily="2" charset="2"/>
              </a:rPr>
              <a:t> gaat naar ongeveer 10-12</a:t>
            </a:r>
            <a:r>
              <a:rPr lang="nl-NL" sz="2000" dirty="0" smtClean="0"/>
              <a:t>) </a:t>
            </a:r>
            <a:r>
              <a:rPr lang="nl-NL" sz="2000" dirty="0"/>
              <a:t>waterschappen. Een waterschap zorgt op het gebied van oppervlaktewater voor veiligheid, voldoende water en schoon water door te werken aan de taken als waterbeheer, de zorg voor dijken en kades, het beheer van een aantal wegen en vaarwegen, het zuiveren van rioolwater en het bestrijden van muskus- en beverratten. Waterschappen kunnen via de Waterschapswet verordeningen maken met gebods- en verbodsbepalingen in hun beheergebied. </a:t>
            </a:r>
            <a:r>
              <a:rPr lang="nl-NL" sz="2000" dirty="0" smtClean="0"/>
              <a:t>Dat heet de keur: geldig bij elk water en land dat op de ‘legger’ staat van het waterschap.</a:t>
            </a:r>
            <a:endParaRPr lang="nl-NL" sz="2000" dirty="0"/>
          </a:p>
          <a:p>
            <a:pPr algn="just">
              <a:defRPr/>
            </a:pPr>
            <a:endParaRPr lang="nl-NL" sz="2000" dirty="0"/>
          </a:p>
        </p:txBody>
      </p:sp>
    </p:spTree>
    <p:extLst>
      <p:ext uri="{BB962C8B-B14F-4D97-AF65-F5344CB8AC3E}">
        <p14:creationId xmlns:p14="http://schemas.microsoft.com/office/powerpoint/2010/main" val="409001306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7468</TotalTime>
  <Words>3051</Words>
  <Application>Microsoft Office PowerPoint</Application>
  <PresentationFormat>Diavoorstelling (4:3)</PresentationFormat>
  <Paragraphs>228</Paragraphs>
  <Slides>36</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36</vt:i4>
      </vt:variant>
    </vt:vector>
  </HeadingPairs>
  <TitlesOfParts>
    <vt:vector size="43" baseType="lpstr">
      <vt:lpstr>Arial</vt:lpstr>
      <vt:lpstr>Calibri</vt:lpstr>
      <vt:lpstr>Tahoma</vt:lpstr>
      <vt:lpstr>Trebuchet MS</vt:lpstr>
      <vt:lpstr>Wingdings</vt:lpstr>
      <vt:lpstr>Wingdings 3</vt:lpstr>
      <vt:lpstr>Facet</vt:lpstr>
      <vt:lpstr>Periode 7: Waterbeheer  Stedelijk water:   wet- en regelgeving waterkwantiteitsbeheer</vt:lpstr>
      <vt:lpstr>Doelstellingen</vt:lpstr>
      <vt:lpstr>Regelgeving stedelijk water (beleid)</vt:lpstr>
      <vt:lpstr>Betrokken Partijen waterbeleid</vt:lpstr>
      <vt:lpstr>Waterwet</vt:lpstr>
      <vt:lpstr>Waterwet</vt:lpstr>
      <vt:lpstr>Waterwet</vt:lpstr>
      <vt:lpstr>Waterwet</vt:lpstr>
      <vt:lpstr>Waterschapswet</vt:lpstr>
      <vt:lpstr>Waterschapswet</vt:lpstr>
      <vt:lpstr>PowerPoint-presentatie</vt:lpstr>
      <vt:lpstr>Kwaliteits elementen KRW watertype: beoordelen op aantal elementen</vt:lpstr>
      <vt:lpstr>De Kaderrichtlijn Water in het kort </vt:lpstr>
      <vt:lpstr>Waterakkoord </vt:lpstr>
      <vt:lpstr>Waterakkoord</vt:lpstr>
      <vt:lpstr>Watertoets</vt:lpstr>
      <vt:lpstr>Watertoets</vt:lpstr>
      <vt:lpstr>Waterbeleid 21e eeuw (WB21)</vt:lpstr>
      <vt:lpstr>Waterbeleid 21e eeuw (WB21)</vt:lpstr>
      <vt:lpstr>Waterbeleid 21e eeuw (WB21)</vt:lpstr>
      <vt:lpstr>Stedelijke wateropgaven</vt:lpstr>
      <vt:lpstr>Nationaal Waterplan</vt:lpstr>
      <vt:lpstr>Wet Milieubeheer</vt:lpstr>
      <vt:lpstr>Wet Milieubeheer</vt:lpstr>
      <vt:lpstr>Wet Milieubeheer</vt:lpstr>
      <vt:lpstr>Wet Milieubeheer</vt:lpstr>
      <vt:lpstr>Stedelijk waterplan</vt:lpstr>
      <vt:lpstr>Stedelijk waterplan</vt:lpstr>
      <vt:lpstr>Stedelijk waterplan</vt:lpstr>
      <vt:lpstr>Waterketen</vt:lpstr>
      <vt:lpstr>Waterketen</vt:lpstr>
      <vt:lpstr>Waterketen</vt:lpstr>
      <vt:lpstr>Waterketen</vt:lpstr>
      <vt:lpstr>Waterketen</vt:lpstr>
      <vt:lpstr>Stedelijk waterbeleid</vt:lpstr>
      <vt:lpstr>Stedelijk waterbeleid: Waterkwantiteit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Nederlandse vissen</dc:title>
  <dc:creator>Roelof</dc:creator>
  <cp:lastModifiedBy>Wim Zweep</cp:lastModifiedBy>
  <cp:revision>141</cp:revision>
  <cp:lastPrinted>2011-11-03T07:17:33Z</cp:lastPrinted>
  <dcterms:created xsi:type="dcterms:W3CDTF">2010-03-21T17:17:02Z</dcterms:created>
  <dcterms:modified xsi:type="dcterms:W3CDTF">2017-09-18T09:43:05Z</dcterms:modified>
</cp:coreProperties>
</file>